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sldIdLst>
    <p:sldId id="256" r:id="rId2"/>
    <p:sldId id="274" r:id="rId3"/>
    <p:sldId id="271" r:id="rId4"/>
    <p:sldId id="272" r:id="rId5"/>
    <p:sldId id="273" r:id="rId6"/>
    <p:sldId id="275" r:id="rId7"/>
    <p:sldId id="277" r:id="rId8"/>
    <p:sldId id="278" r:id="rId9"/>
    <p:sldId id="276" r:id="rId10"/>
    <p:sldId id="265" r:id="rId11"/>
    <p:sldId id="279" r:id="rId12"/>
    <p:sldId id="280" r:id="rId13"/>
    <p:sldId id="281" r:id="rId14"/>
    <p:sldId id="282" r:id="rId15"/>
    <p:sldId id="283" r:id="rId16"/>
    <p:sldId id="284" r:id="rId17"/>
    <p:sldId id="288" r:id="rId18"/>
    <p:sldId id="285" r:id="rId19"/>
    <p:sldId id="286" r:id="rId20"/>
    <p:sldId id="287" r:id="rId21"/>
    <p:sldId id="291" r:id="rId22"/>
  </p:sldIdLst>
  <p:sldSz cx="9144000" cy="6858000" type="screen4x3"/>
  <p:notesSz cx="6858000" cy="9144000"/>
  <p:defaultTextStyle>
    <a:defPPr>
      <a:defRPr lang="ja-JP"/>
    </a:defPPr>
    <a:lvl1pPr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5E4D0"/>
    <a:srgbClr val="0E5D25"/>
    <a:srgbClr val="11085C"/>
    <a:srgbClr val="005000"/>
    <a:srgbClr val="520000"/>
    <a:srgbClr val="000032"/>
    <a:srgbClr val="CE653F"/>
    <a:srgbClr val="4D8402"/>
    <a:srgbClr val="007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655" autoAdjust="0"/>
  </p:normalViewPr>
  <p:slideViewPr>
    <p:cSldViewPr snapToGrid="0" snapToObjects="1">
      <p:cViewPr varScale="1">
        <p:scale>
          <a:sx n="78" d="100"/>
          <a:sy n="78" d="100"/>
        </p:scale>
        <p:origin x="16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'20170'!$B$1:$B$288</c:f>
              <c:numCache>
                <c:formatCode>General</c:formatCode>
                <c:ptCount val="28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c:v>
                </c:pt>
                <c:pt idx="38">
                  <c:v>0.6</c:v>
                </c:pt>
                <c:pt idx="39">
                  <c:v>1</c:v>
                </c:pt>
                <c:pt idx="40">
                  <c:v>1</c:v>
                </c:pt>
                <c:pt idx="41">
                  <c:v>1</c:v>
                </c:pt>
                <c:pt idx="42">
                  <c:v>1</c:v>
                </c:pt>
                <c:pt idx="43">
                  <c:v>1</c:v>
                </c:pt>
                <c:pt idx="44">
                  <c:v>1</c:v>
                </c:pt>
                <c:pt idx="45">
                  <c:v>1</c:v>
                </c:pt>
                <c:pt idx="46">
                  <c:v>1</c:v>
                </c:pt>
                <c:pt idx="47">
                  <c:v>0.71428571428571397</c:v>
                </c:pt>
                <c:pt idx="48">
                  <c:v>1</c:v>
                </c:pt>
                <c:pt idx="49">
                  <c:v>0.75</c:v>
                </c:pt>
                <c:pt idx="50">
                  <c:v>0.25</c:v>
                </c:pt>
                <c:pt idx="51">
                  <c:v>0.42857142857142799</c:v>
                </c:pt>
                <c:pt idx="52">
                  <c:v>0.71428571428571397</c:v>
                </c:pt>
                <c:pt idx="53">
                  <c:v>0.2</c:v>
                </c:pt>
                <c:pt idx="54">
                  <c:v>1</c:v>
                </c:pt>
                <c:pt idx="55">
                  <c:v>1</c:v>
                </c:pt>
                <c:pt idx="56">
                  <c:v>0.75</c:v>
                </c:pt>
                <c:pt idx="57">
                  <c:v>0.5</c:v>
                </c:pt>
                <c:pt idx="58">
                  <c:v>0.2</c:v>
                </c:pt>
                <c:pt idx="59">
                  <c:v>0.2</c:v>
                </c:pt>
                <c:pt idx="60">
                  <c:v>1</c:v>
                </c:pt>
                <c:pt idx="61">
                  <c:v>0.75</c:v>
                </c:pt>
                <c:pt idx="62">
                  <c:v>1</c:v>
                </c:pt>
                <c:pt idx="63">
                  <c:v>0.2</c:v>
                </c:pt>
                <c:pt idx="64">
                  <c:v>1</c:v>
                </c:pt>
                <c:pt idx="65">
                  <c:v>1</c:v>
                </c:pt>
                <c:pt idx="66">
                  <c:v>1</c:v>
                </c:pt>
                <c:pt idx="67">
                  <c:v>1</c:v>
                </c:pt>
                <c:pt idx="68">
                  <c:v>0.5</c:v>
                </c:pt>
                <c:pt idx="69">
                  <c:v>1</c:v>
                </c:pt>
                <c:pt idx="70">
                  <c:v>1</c:v>
                </c:pt>
                <c:pt idx="71">
                  <c:v>1</c:v>
                </c:pt>
                <c:pt idx="72">
                  <c:v>1</c:v>
                </c:pt>
                <c:pt idx="73">
                  <c:v>0.90909090909090895</c:v>
                </c:pt>
                <c:pt idx="74">
                  <c:v>0.72727272727272696</c:v>
                </c:pt>
                <c:pt idx="75">
                  <c:v>1</c:v>
                </c:pt>
                <c:pt idx="76">
                  <c:v>1</c:v>
                </c:pt>
                <c:pt idx="77">
                  <c:v>1</c:v>
                </c:pt>
                <c:pt idx="78">
                  <c:v>1</c:v>
                </c:pt>
                <c:pt idx="79">
                  <c:v>1</c:v>
                </c:pt>
                <c:pt idx="80">
                  <c:v>1</c:v>
                </c:pt>
                <c:pt idx="81">
                  <c:v>1</c:v>
                </c:pt>
                <c:pt idx="82">
                  <c:v>1</c:v>
                </c:pt>
                <c:pt idx="83">
                  <c:v>0.75</c:v>
                </c:pt>
                <c:pt idx="84">
                  <c:v>0.28571428571428498</c:v>
                </c:pt>
                <c:pt idx="85">
                  <c:v>0.42857142857142799</c:v>
                </c:pt>
                <c:pt idx="86">
                  <c:v>0.57142857142857095</c:v>
                </c:pt>
                <c:pt idx="87">
                  <c:v>0.33333333333333298</c:v>
                </c:pt>
                <c:pt idx="88">
                  <c:v>0.83333333333333304</c:v>
                </c:pt>
                <c:pt idx="89">
                  <c:v>0.8</c:v>
                </c:pt>
                <c:pt idx="90">
                  <c:v>0.8</c:v>
                </c:pt>
                <c:pt idx="91">
                  <c:v>0.9</c:v>
                </c:pt>
                <c:pt idx="92">
                  <c:v>1</c:v>
                </c:pt>
                <c:pt idx="93">
                  <c:v>1</c:v>
                </c:pt>
                <c:pt idx="94">
                  <c:v>1</c:v>
                </c:pt>
                <c:pt idx="95">
                  <c:v>0.85714285714285698</c:v>
                </c:pt>
                <c:pt idx="96">
                  <c:v>1</c:v>
                </c:pt>
                <c:pt idx="97">
                  <c:v>1</c:v>
                </c:pt>
                <c:pt idx="98">
                  <c:v>1</c:v>
                </c:pt>
                <c:pt idx="99">
                  <c:v>1</c:v>
                </c:pt>
                <c:pt idx="100">
                  <c:v>0.75</c:v>
                </c:pt>
                <c:pt idx="101">
                  <c:v>0.75</c:v>
                </c:pt>
                <c:pt idx="102">
                  <c:v>1</c:v>
                </c:pt>
                <c:pt idx="103">
                  <c:v>0.16666666666666599</c:v>
                </c:pt>
                <c:pt idx="104">
                  <c:v>0.16666666666666599</c:v>
                </c:pt>
                <c:pt idx="105">
                  <c:v>1</c:v>
                </c:pt>
                <c:pt idx="106">
                  <c:v>0.75</c:v>
                </c:pt>
                <c:pt idx="107">
                  <c:v>1</c:v>
                </c:pt>
                <c:pt idx="108">
                  <c:v>1</c:v>
                </c:pt>
                <c:pt idx="109">
                  <c:v>0.66666666666666596</c:v>
                </c:pt>
                <c:pt idx="110">
                  <c:v>1</c:v>
                </c:pt>
                <c:pt idx="111">
                  <c:v>1</c:v>
                </c:pt>
                <c:pt idx="112">
                  <c:v>0.875</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0.85714285714285698</c:v>
                </c:pt>
                <c:pt idx="136">
                  <c:v>0.55555555555555503</c:v>
                </c:pt>
                <c:pt idx="137">
                  <c:v>0.33333333333333298</c:v>
                </c:pt>
                <c:pt idx="138">
                  <c:v>1</c:v>
                </c:pt>
                <c:pt idx="139">
                  <c:v>1</c:v>
                </c:pt>
                <c:pt idx="140">
                  <c:v>1</c:v>
                </c:pt>
                <c:pt idx="141">
                  <c:v>1</c:v>
                </c:pt>
                <c:pt idx="142">
                  <c:v>1</c:v>
                </c:pt>
                <c:pt idx="143">
                  <c:v>1</c:v>
                </c:pt>
                <c:pt idx="144">
                  <c:v>1</c:v>
                </c:pt>
                <c:pt idx="145">
                  <c:v>0.75</c:v>
                </c:pt>
                <c:pt idx="146">
                  <c:v>1</c:v>
                </c:pt>
                <c:pt idx="147">
                  <c:v>1</c:v>
                </c:pt>
                <c:pt idx="148">
                  <c:v>0.75</c:v>
                </c:pt>
                <c:pt idx="149">
                  <c:v>1</c:v>
                </c:pt>
                <c:pt idx="150">
                  <c:v>1</c:v>
                </c:pt>
                <c:pt idx="151">
                  <c:v>1</c:v>
                </c:pt>
                <c:pt idx="152">
                  <c:v>0.22222222222222199</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0.5</c:v>
                </c:pt>
                <c:pt idx="174">
                  <c:v>1</c:v>
                </c:pt>
                <c:pt idx="175">
                  <c:v>1</c:v>
                </c:pt>
                <c:pt idx="176">
                  <c:v>0.71428571428571397</c:v>
                </c:pt>
                <c:pt idx="177">
                  <c:v>1</c:v>
                </c:pt>
                <c:pt idx="178">
                  <c:v>0.75</c:v>
                </c:pt>
                <c:pt idx="179">
                  <c:v>1</c:v>
                </c:pt>
                <c:pt idx="180">
                  <c:v>0.6</c:v>
                </c:pt>
                <c:pt idx="181">
                  <c:v>1</c:v>
                </c:pt>
                <c:pt idx="182">
                  <c:v>1</c:v>
                </c:pt>
                <c:pt idx="183">
                  <c:v>0.55555555555555503</c:v>
                </c:pt>
                <c:pt idx="184">
                  <c:v>0.8</c:v>
                </c:pt>
                <c:pt idx="185">
                  <c:v>1</c:v>
                </c:pt>
                <c:pt idx="186">
                  <c:v>1</c:v>
                </c:pt>
                <c:pt idx="187">
                  <c:v>0.875</c:v>
                </c:pt>
                <c:pt idx="188">
                  <c:v>0.25</c:v>
                </c:pt>
                <c:pt idx="189">
                  <c:v>0.45454545454545398</c:v>
                </c:pt>
                <c:pt idx="190">
                  <c:v>1</c:v>
                </c:pt>
                <c:pt idx="191">
                  <c:v>1</c:v>
                </c:pt>
                <c:pt idx="192">
                  <c:v>1</c:v>
                </c:pt>
                <c:pt idx="193">
                  <c:v>0.77777777777777701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0.22222222222222199</c:v>
                </c:pt>
                <c:pt idx="240">
                  <c:v>0.11111111111111099</c:v>
                </c:pt>
                <c:pt idx="241">
                  <c:v>0.88888888888888795</c:v>
                </c:pt>
                <c:pt idx="242">
                  <c:v>0.22222222222222199</c:v>
                </c:pt>
                <c:pt idx="243">
                  <c:v>1</c:v>
                </c:pt>
                <c:pt idx="244">
                  <c:v>1</c:v>
                </c:pt>
                <c:pt idx="245">
                  <c:v>1</c:v>
                </c:pt>
                <c:pt idx="246">
                  <c:v>1</c:v>
                </c:pt>
                <c:pt idx="247">
                  <c:v>1</c:v>
                </c:pt>
                <c:pt idx="248">
                  <c:v>1</c:v>
                </c:pt>
                <c:pt idx="249">
                  <c:v>1</c:v>
                </c:pt>
                <c:pt idx="250">
                  <c:v>1</c:v>
                </c:pt>
                <c:pt idx="251">
                  <c:v>1</c:v>
                </c:pt>
                <c:pt idx="252">
                  <c:v>1</c:v>
                </c:pt>
                <c:pt idx="253">
                  <c:v>1</c:v>
                </c:pt>
                <c:pt idx="254">
                  <c:v>1</c:v>
                </c:pt>
                <c:pt idx="255">
                  <c:v>0.5</c:v>
                </c:pt>
                <c:pt idx="256">
                  <c:v>1</c:v>
                </c:pt>
                <c:pt idx="257">
                  <c:v>1</c:v>
                </c:pt>
                <c:pt idx="258">
                  <c:v>1</c:v>
                </c:pt>
                <c:pt idx="259">
                  <c:v>0.83333333333333304</c:v>
                </c:pt>
                <c:pt idx="260">
                  <c:v>0.66666666666666596</c:v>
                </c:pt>
                <c:pt idx="261">
                  <c:v>0.875</c:v>
                </c:pt>
                <c:pt idx="262">
                  <c:v>0.8</c:v>
                </c:pt>
                <c:pt idx="263">
                  <c:v>1</c:v>
                </c:pt>
                <c:pt idx="264">
                  <c:v>0.88888888888888795</c:v>
                </c:pt>
                <c:pt idx="265">
                  <c:v>1</c:v>
                </c:pt>
                <c:pt idx="266">
                  <c:v>1</c:v>
                </c:pt>
                <c:pt idx="267">
                  <c:v>1</c:v>
                </c:pt>
                <c:pt idx="268">
                  <c:v>1</c:v>
                </c:pt>
                <c:pt idx="269">
                  <c:v>1</c:v>
                </c:pt>
                <c:pt idx="270">
                  <c:v>1</c:v>
                </c:pt>
                <c:pt idx="271">
                  <c:v>1</c:v>
                </c:pt>
                <c:pt idx="272">
                  <c:v>0.88888888888888795</c:v>
                </c:pt>
                <c:pt idx="273">
                  <c:v>0.88888888888888795</c:v>
                </c:pt>
                <c:pt idx="274">
                  <c:v>1</c:v>
                </c:pt>
                <c:pt idx="275">
                  <c:v>1</c:v>
                </c:pt>
                <c:pt idx="276">
                  <c:v>1</c:v>
                </c:pt>
                <c:pt idx="277">
                  <c:v>1</c:v>
                </c:pt>
                <c:pt idx="278">
                  <c:v>1</c:v>
                </c:pt>
                <c:pt idx="279">
                  <c:v>0.875</c:v>
                </c:pt>
                <c:pt idx="280">
                  <c:v>0.5</c:v>
                </c:pt>
                <c:pt idx="281">
                  <c:v>0.5</c:v>
                </c:pt>
                <c:pt idx="282">
                  <c:v>0.6</c:v>
                </c:pt>
                <c:pt idx="283">
                  <c:v>0.2</c:v>
                </c:pt>
                <c:pt idx="284">
                  <c:v>0.33333333333333298</c:v>
                </c:pt>
                <c:pt idx="285">
                  <c:v>0.72727272727272696</c:v>
                </c:pt>
                <c:pt idx="286">
                  <c:v>0.375</c:v>
                </c:pt>
                <c:pt idx="287">
                  <c:v>0.5</c:v>
                </c:pt>
              </c:numCache>
            </c:numRef>
          </c:val>
          <c:smooth val="0"/>
          <c:extLst>
            <c:ext xmlns:c16="http://schemas.microsoft.com/office/drawing/2014/chart" uri="{C3380CC4-5D6E-409C-BE32-E72D297353CC}">
              <c16:uniqueId val="{00000000-0B4C-4551-A150-7FBDCB1A32EF}"/>
            </c:ext>
          </c:extLst>
        </c:ser>
        <c:dLbls>
          <c:showLegendKey val="0"/>
          <c:showVal val="0"/>
          <c:showCatName val="0"/>
          <c:showSerName val="0"/>
          <c:showPercent val="0"/>
          <c:showBubbleSize val="0"/>
        </c:dLbls>
        <c:smooth val="0"/>
        <c:axId val="907815791"/>
        <c:axId val="907813295"/>
      </c:lineChart>
      <c:catAx>
        <c:axId val="907815791"/>
        <c:scaling>
          <c:orientation val="minMax"/>
        </c:scaling>
        <c:delete val="1"/>
        <c:axPos val="b"/>
        <c:numFmt formatCode="m/d/yyyy\ h:mm" sourceLinked="1"/>
        <c:majorTickMark val="out"/>
        <c:minorTickMark val="none"/>
        <c:tickLblPos val="nextTo"/>
        <c:crossAx val="907813295"/>
        <c:crosses val="autoZero"/>
        <c:auto val="0"/>
        <c:lblAlgn val="ctr"/>
        <c:lblOffset val="100"/>
        <c:noMultiLvlLbl val="0"/>
      </c:catAx>
      <c:valAx>
        <c:axId val="907813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78157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a:t>
            </a:r>
            <a:r>
              <a:rPr lang="en-US" altLang="ja-JP" baseline="0"/>
              <a:t> point</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'20170'!$C$1:$C$288</c:f>
              <c:numCache>
                <c:formatCode>General</c:formatCode>
                <c:ptCount val="288"/>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1</c:v>
                </c:pt>
                <c:pt idx="37">
                  <c:v>1</c:v>
                </c:pt>
                <c:pt idx="38">
                  <c:v>1</c:v>
                </c:pt>
                <c:pt idx="39">
                  <c:v>1</c:v>
                </c:pt>
                <c:pt idx="40">
                  <c:v>1</c:v>
                </c:pt>
                <c:pt idx="41">
                  <c:v>1</c:v>
                </c:pt>
                <c:pt idx="42">
                  <c:v>1</c:v>
                </c:pt>
                <c:pt idx="43">
                  <c:v>1</c:v>
                </c:pt>
                <c:pt idx="44">
                  <c:v>1</c:v>
                </c:pt>
                <c:pt idx="45">
                  <c:v>0</c:v>
                </c:pt>
                <c:pt idx="46">
                  <c:v>1</c:v>
                </c:pt>
                <c:pt idx="47">
                  <c:v>1</c:v>
                </c:pt>
                <c:pt idx="48">
                  <c:v>1</c:v>
                </c:pt>
                <c:pt idx="49">
                  <c:v>0</c:v>
                </c:pt>
                <c:pt idx="50">
                  <c:v>1</c:v>
                </c:pt>
                <c:pt idx="51">
                  <c:v>1</c:v>
                </c:pt>
                <c:pt idx="52">
                  <c:v>1</c:v>
                </c:pt>
                <c:pt idx="53">
                  <c:v>1</c:v>
                </c:pt>
                <c:pt idx="54">
                  <c:v>1</c:v>
                </c:pt>
                <c:pt idx="55">
                  <c:v>0</c:v>
                </c:pt>
                <c:pt idx="56">
                  <c:v>1</c:v>
                </c:pt>
                <c:pt idx="57">
                  <c:v>1</c:v>
                </c:pt>
                <c:pt idx="58">
                  <c:v>1</c:v>
                </c:pt>
                <c:pt idx="59">
                  <c:v>1</c:v>
                </c:pt>
                <c:pt idx="60">
                  <c:v>1</c:v>
                </c:pt>
                <c:pt idx="61">
                  <c:v>1</c:v>
                </c:pt>
                <c:pt idx="62">
                  <c:v>0</c:v>
                </c:pt>
                <c:pt idx="63">
                  <c:v>1</c:v>
                </c:pt>
                <c:pt idx="64">
                  <c:v>1</c:v>
                </c:pt>
                <c:pt idx="65">
                  <c:v>0</c:v>
                </c:pt>
                <c:pt idx="66">
                  <c:v>1</c:v>
                </c:pt>
                <c:pt idx="67">
                  <c:v>0</c:v>
                </c:pt>
                <c:pt idx="68">
                  <c:v>1</c:v>
                </c:pt>
                <c:pt idx="69">
                  <c:v>0</c:v>
                </c:pt>
                <c:pt idx="70">
                  <c:v>0</c:v>
                </c:pt>
                <c:pt idx="71">
                  <c:v>0</c:v>
                </c:pt>
                <c:pt idx="72">
                  <c:v>0</c:v>
                </c:pt>
                <c:pt idx="73">
                  <c:v>0</c:v>
                </c:pt>
                <c:pt idx="74">
                  <c:v>1</c:v>
                </c:pt>
                <c:pt idx="75">
                  <c:v>1</c:v>
                </c:pt>
                <c:pt idx="76">
                  <c:v>0</c:v>
                </c:pt>
                <c:pt idx="77">
                  <c:v>0</c:v>
                </c:pt>
                <c:pt idx="78">
                  <c:v>0</c:v>
                </c:pt>
                <c:pt idx="79">
                  <c:v>0</c:v>
                </c:pt>
                <c:pt idx="80">
                  <c:v>0</c:v>
                </c:pt>
                <c:pt idx="81">
                  <c:v>0</c:v>
                </c:pt>
                <c:pt idx="82">
                  <c:v>1</c:v>
                </c:pt>
                <c:pt idx="83">
                  <c:v>1</c:v>
                </c:pt>
                <c:pt idx="84">
                  <c:v>1</c:v>
                </c:pt>
                <c:pt idx="85">
                  <c:v>1</c:v>
                </c:pt>
                <c:pt idx="86">
                  <c:v>1</c:v>
                </c:pt>
                <c:pt idx="87">
                  <c:v>1</c:v>
                </c:pt>
                <c:pt idx="88">
                  <c:v>1</c:v>
                </c:pt>
                <c:pt idx="89">
                  <c:v>0</c:v>
                </c:pt>
                <c:pt idx="90">
                  <c:v>0</c:v>
                </c:pt>
                <c:pt idx="91">
                  <c:v>0</c:v>
                </c:pt>
                <c:pt idx="92">
                  <c:v>1</c:v>
                </c:pt>
                <c:pt idx="93">
                  <c:v>0</c:v>
                </c:pt>
                <c:pt idx="94">
                  <c:v>0</c:v>
                </c:pt>
                <c:pt idx="95">
                  <c:v>1</c:v>
                </c:pt>
                <c:pt idx="96">
                  <c:v>1</c:v>
                </c:pt>
                <c:pt idx="97">
                  <c:v>0</c:v>
                </c:pt>
                <c:pt idx="98">
                  <c:v>0</c:v>
                </c:pt>
                <c:pt idx="99">
                  <c:v>1</c:v>
                </c:pt>
                <c:pt idx="100">
                  <c:v>1</c:v>
                </c:pt>
                <c:pt idx="101">
                  <c:v>1</c:v>
                </c:pt>
                <c:pt idx="102">
                  <c:v>0</c:v>
                </c:pt>
                <c:pt idx="103">
                  <c:v>1</c:v>
                </c:pt>
                <c:pt idx="104">
                  <c:v>1</c:v>
                </c:pt>
                <c:pt idx="105">
                  <c:v>0</c:v>
                </c:pt>
                <c:pt idx="106">
                  <c:v>1</c:v>
                </c:pt>
                <c:pt idx="107">
                  <c:v>1</c:v>
                </c:pt>
                <c:pt idx="108">
                  <c:v>1</c:v>
                </c:pt>
                <c:pt idx="109">
                  <c:v>1</c:v>
                </c:pt>
                <c:pt idx="110">
                  <c:v>1</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1</c:v>
                </c:pt>
                <c:pt idx="136">
                  <c:v>1</c:v>
                </c:pt>
                <c:pt idx="137">
                  <c:v>1</c:v>
                </c:pt>
                <c:pt idx="138">
                  <c:v>1</c:v>
                </c:pt>
                <c:pt idx="139">
                  <c:v>0</c:v>
                </c:pt>
                <c:pt idx="140">
                  <c:v>0</c:v>
                </c:pt>
                <c:pt idx="141">
                  <c:v>0</c:v>
                </c:pt>
                <c:pt idx="142">
                  <c:v>0</c:v>
                </c:pt>
                <c:pt idx="143">
                  <c:v>0</c:v>
                </c:pt>
                <c:pt idx="144">
                  <c:v>1</c:v>
                </c:pt>
                <c:pt idx="145">
                  <c:v>1</c:v>
                </c:pt>
                <c:pt idx="146">
                  <c:v>1</c:v>
                </c:pt>
                <c:pt idx="147">
                  <c:v>0</c:v>
                </c:pt>
                <c:pt idx="148">
                  <c:v>0</c:v>
                </c:pt>
                <c:pt idx="149">
                  <c:v>0</c:v>
                </c:pt>
                <c:pt idx="150">
                  <c:v>1</c:v>
                </c:pt>
                <c:pt idx="151">
                  <c:v>0</c:v>
                </c:pt>
                <c:pt idx="152">
                  <c:v>1</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1</c:v>
                </c:pt>
                <c:pt idx="174">
                  <c:v>1</c:v>
                </c:pt>
                <c:pt idx="175">
                  <c:v>1</c:v>
                </c:pt>
                <c:pt idx="176">
                  <c:v>1</c:v>
                </c:pt>
                <c:pt idx="177">
                  <c:v>1</c:v>
                </c:pt>
                <c:pt idx="178">
                  <c:v>1</c:v>
                </c:pt>
                <c:pt idx="179">
                  <c:v>0</c:v>
                </c:pt>
                <c:pt idx="180">
                  <c:v>1</c:v>
                </c:pt>
                <c:pt idx="181">
                  <c:v>1</c:v>
                </c:pt>
                <c:pt idx="182">
                  <c:v>1</c:v>
                </c:pt>
                <c:pt idx="183">
                  <c:v>1</c:v>
                </c:pt>
                <c:pt idx="184">
                  <c:v>1</c:v>
                </c:pt>
                <c:pt idx="185">
                  <c:v>0</c:v>
                </c:pt>
                <c:pt idx="186">
                  <c:v>0</c:v>
                </c:pt>
                <c:pt idx="187">
                  <c:v>1</c:v>
                </c:pt>
                <c:pt idx="188">
                  <c:v>1</c:v>
                </c:pt>
                <c:pt idx="189">
                  <c:v>1</c:v>
                </c:pt>
                <c:pt idx="190">
                  <c:v>1</c:v>
                </c:pt>
                <c:pt idx="191">
                  <c:v>0</c:v>
                </c:pt>
                <c:pt idx="192">
                  <c:v>1</c:v>
                </c:pt>
                <c:pt idx="193">
                  <c:v>0</c:v>
                </c:pt>
                <c:pt idx="194">
                  <c:v>1</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1</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1</c:v>
                </c:pt>
                <c:pt idx="233">
                  <c:v>0</c:v>
                </c:pt>
                <c:pt idx="234">
                  <c:v>1</c:v>
                </c:pt>
                <c:pt idx="235">
                  <c:v>1</c:v>
                </c:pt>
                <c:pt idx="236">
                  <c:v>0</c:v>
                </c:pt>
                <c:pt idx="237">
                  <c:v>1</c:v>
                </c:pt>
                <c:pt idx="238">
                  <c:v>1</c:v>
                </c:pt>
                <c:pt idx="239">
                  <c:v>1</c:v>
                </c:pt>
                <c:pt idx="240">
                  <c:v>1</c:v>
                </c:pt>
                <c:pt idx="241">
                  <c:v>0</c:v>
                </c:pt>
                <c:pt idx="242">
                  <c:v>1</c:v>
                </c:pt>
                <c:pt idx="243">
                  <c:v>1</c:v>
                </c:pt>
                <c:pt idx="244">
                  <c:v>0</c:v>
                </c:pt>
                <c:pt idx="245">
                  <c:v>0</c:v>
                </c:pt>
                <c:pt idx="246">
                  <c:v>0</c:v>
                </c:pt>
                <c:pt idx="247">
                  <c:v>1</c:v>
                </c:pt>
                <c:pt idx="248">
                  <c:v>1</c:v>
                </c:pt>
                <c:pt idx="249">
                  <c:v>1</c:v>
                </c:pt>
                <c:pt idx="250">
                  <c:v>1</c:v>
                </c:pt>
                <c:pt idx="251">
                  <c:v>1</c:v>
                </c:pt>
                <c:pt idx="252">
                  <c:v>0</c:v>
                </c:pt>
                <c:pt idx="253">
                  <c:v>1</c:v>
                </c:pt>
                <c:pt idx="254">
                  <c:v>1</c:v>
                </c:pt>
                <c:pt idx="255">
                  <c:v>1</c:v>
                </c:pt>
                <c:pt idx="256">
                  <c:v>1</c:v>
                </c:pt>
                <c:pt idx="257">
                  <c:v>0</c:v>
                </c:pt>
                <c:pt idx="258">
                  <c:v>1</c:v>
                </c:pt>
                <c:pt idx="259">
                  <c:v>1</c:v>
                </c:pt>
                <c:pt idx="260">
                  <c:v>1</c:v>
                </c:pt>
                <c:pt idx="261">
                  <c:v>1</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1</c:v>
                </c:pt>
                <c:pt idx="280">
                  <c:v>1</c:v>
                </c:pt>
                <c:pt idx="281">
                  <c:v>1</c:v>
                </c:pt>
                <c:pt idx="282">
                  <c:v>1</c:v>
                </c:pt>
                <c:pt idx="283">
                  <c:v>1</c:v>
                </c:pt>
                <c:pt idx="284">
                  <c:v>1</c:v>
                </c:pt>
                <c:pt idx="285">
                  <c:v>1</c:v>
                </c:pt>
                <c:pt idx="286">
                  <c:v>1</c:v>
                </c:pt>
                <c:pt idx="287">
                  <c:v>1</c:v>
                </c:pt>
              </c:numCache>
            </c:numRef>
          </c:val>
          <c:smooth val="0"/>
          <c:extLst>
            <c:ext xmlns:c16="http://schemas.microsoft.com/office/drawing/2014/chart" uri="{C3380CC4-5D6E-409C-BE32-E72D297353CC}">
              <c16:uniqueId val="{00000000-4FF9-480D-9539-EBE02F3987CB}"/>
            </c:ext>
          </c:extLst>
        </c:ser>
        <c:dLbls>
          <c:showLegendKey val="0"/>
          <c:showVal val="0"/>
          <c:showCatName val="0"/>
          <c:showSerName val="0"/>
          <c:showPercent val="0"/>
          <c:showBubbleSize val="0"/>
        </c:dLbls>
        <c:smooth val="0"/>
        <c:axId val="950184383"/>
        <c:axId val="950183135"/>
      </c:lineChart>
      <c:catAx>
        <c:axId val="950184383"/>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3135"/>
        <c:crosses val="autoZero"/>
        <c:auto val="0"/>
        <c:lblAlgn val="ctr"/>
        <c:lblOffset val="100"/>
        <c:noMultiLvlLbl val="0"/>
      </c:catAx>
      <c:valAx>
        <c:axId val="950183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43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'20170'!$B$2395:$B$3024</c:f>
              <c:numCache>
                <c:formatCode>General</c:formatCode>
                <c:ptCount val="630"/>
                <c:pt idx="0">
                  <c:v>0</c:v>
                </c:pt>
                <c:pt idx="1">
                  <c:v>1</c:v>
                </c:pt>
                <c:pt idx="2">
                  <c:v>1</c:v>
                </c:pt>
                <c:pt idx="3">
                  <c:v>1</c:v>
                </c:pt>
                <c:pt idx="4">
                  <c:v>1</c:v>
                </c:pt>
                <c:pt idx="5">
                  <c:v>1</c:v>
                </c:pt>
                <c:pt idx="6">
                  <c:v>1</c:v>
                </c:pt>
                <c:pt idx="7">
                  <c:v>1</c:v>
                </c:pt>
                <c:pt idx="8">
                  <c:v>1</c:v>
                </c:pt>
                <c:pt idx="9">
                  <c:v>1</c:v>
                </c:pt>
                <c:pt idx="10">
                  <c:v>1</c:v>
                </c:pt>
                <c:pt idx="11">
                  <c:v>1</c:v>
                </c:pt>
                <c:pt idx="12">
                  <c:v>1</c:v>
                </c:pt>
                <c:pt idx="13">
                  <c:v>0.875</c:v>
                </c:pt>
                <c:pt idx="14">
                  <c:v>0.77777777777777701</c:v>
                </c:pt>
                <c:pt idx="15">
                  <c:v>0.55555555555555503</c:v>
                </c:pt>
                <c:pt idx="16">
                  <c:v>0.85714285714285698</c:v>
                </c:pt>
                <c:pt idx="17">
                  <c:v>0.66666666666666596</c:v>
                </c:pt>
                <c:pt idx="18">
                  <c:v>0.33333333333333298</c:v>
                </c:pt>
                <c:pt idx="19">
                  <c:v>1</c:v>
                </c:pt>
                <c:pt idx="20">
                  <c:v>1</c:v>
                </c:pt>
                <c:pt idx="21">
                  <c:v>1</c:v>
                </c:pt>
                <c:pt idx="22">
                  <c:v>1</c:v>
                </c:pt>
                <c:pt idx="23">
                  <c:v>1</c:v>
                </c:pt>
                <c:pt idx="24">
                  <c:v>1</c:v>
                </c:pt>
                <c:pt idx="25">
                  <c:v>1</c:v>
                </c:pt>
                <c:pt idx="26">
                  <c:v>1</c:v>
                </c:pt>
                <c:pt idx="27">
                  <c:v>1</c:v>
                </c:pt>
                <c:pt idx="28">
                  <c:v>1</c:v>
                </c:pt>
                <c:pt idx="29">
                  <c:v>1</c:v>
                </c:pt>
                <c:pt idx="30">
                  <c:v>0.71428571428571397</c:v>
                </c:pt>
                <c:pt idx="31">
                  <c:v>0.88888888888888795</c:v>
                </c:pt>
                <c:pt idx="32">
                  <c:v>1</c:v>
                </c:pt>
                <c:pt idx="33">
                  <c:v>1</c:v>
                </c:pt>
                <c:pt idx="34">
                  <c:v>1</c:v>
                </c:pt>
                <c:pt idx="35">
                  <c:v>0.75</c:v>
                </c:pt>
                <c:pt idx="36">
                  <c:v>0.75</c:v>
                </c:pt>
                <c:pt idx="37">
                  <c:v>0.90909090909090895</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0.875</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0.88888888888888795</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0.4</c:v>
                </c:pt>
                <c:pt idx="89">
                  <c:v>1</c:v>
                </c:pt>
                <c:pt idx="90">
                  <c:v>1</c:v>
                </c:pt>
                <c:pt idx="91">
                  <c:v>0.875</c:v>
                </c:pt>
                <c:pt idx="92">
                  <c:v>0.25</c:v>
                </c:pt>
                <c:pt idx="93">
                  <c:v>1</c:v>
                </c:pt>
                <c:pt idx="94">
                  <c:v>1</c:v>
                </c:pt>
                <c:pt idx="95">
                  <c:v>0.77777777777777701</c:v>
                </c:pt>
                <c:pt idx="96">
                  <c:v>0.77777777777777701</c:v>
                </c:pt>
                <c:pt idx="97">
                  <c:v>0.66666666666666596</c:v>
                </c:pt>
                <c:pt idx="98">
                  <c:v>1</c:v>
                </c:pt>
                <c:pt idx="99">
                  <c:v>1</c:v>
                </c:pt>
                <c:pt idx="100">
                  <c:v>0.5</c:v>
                </c:pt>
                <c:pt idx="101">
                  <c:v>0.5</c:v>
                </c:pt>
                <c:pt idx="102">
                  <c:v>1</c:v>
                </c:pt>
                <c:pt idx="103">
                  <c:v>1</c:v>
                </c:pt>
                <c:pt idx="104">
                  <c:v>0.8</c:v>
                </c:pt>
                <c:pt idx="105">
                  <c:v>0.88888888888888795</c:v>
                </c:pt>
                <c:pt idx="106">
                  <c:v>0.9</c:v>
                </c:pt>
                <c:pt idx="107">
                  <c:v>1</c:v>
                </c:pt>
                <c:pt idx="108">
                  <c:v>1</c:v>
                </c:pt>
                <c:pt idx="109">
                  <c:v>1</c:v>
                </c:pt>
                <c:pt idx="110">
                  <c:v>1</c:v>
                </c:pt>
                <c:pt idx="111">
                  <c:v>1</c:v>
                </c:pt>
                <c:pt idx="112">
                  <c:v>1</c:v>
                </c:pt>
                <c:pt idx="113">
                  <c:v>1</c:v>
                </c:pt>
                <c:pt idx="114">
                  <c:v>1</c:v>
                </c:pt>
                <c:pt idx="115">
                  <c:v>1</c:v>
                </c:pt>
                <c:pt idx="116">
                  <c:v>1</c:v>
                </c:pt>
                <c:pt idx="117">
                  <c:v>1</c:v>
                </c:pt>
                <c:pt idx="118">
                  <c:v>0.83333333333333304</c:v>
                </c:pt>
                <c:pt idx="119">
                  <c:v>1</c:v>
                </c:pt>
                <c:pt idx="120">
                  <c:v>1</c:v>
                </c:pt>
                <c:pt idx="121">
                  <c:v>1</c:v>
                </c:pt>
                <c:pt idx="122">
                  <c:v>1</c:v>
                </c:pt>
                <c:pt idx="123">
                  <c:v>0.55555555555555503</c:v>
                </c:pt>
                <c:pt idx="124">
                  <c:v>0.71428571428571397</c:v>
                </c:pt>
                <c:pt idx="125">
                  <c:v>0.85714285714285698</c:v>
                </c:pt>
                <c:pt idx="126">
                  <c:v>0.85714285714285698</c:v>
                </c:pt>
                <c:pt idx="127">
                  <c:v>1</c:v>
                </c:pt>
                <c:pt idx="128">
                  <c:v>0.81818181818181801</c:v>
                </c:pt>
                <c:pt idx="129">
                  <c:v>0.66666666666666596</c:v>
                </c:pt>
                <c:pt idx="130">
                  <c:v>0.77777777777777701</c:v>
                </c:pt>
                <c:pt idx="131">
                  <c:v>0.66666666666666596</c:v>
                </c:pt>
                <c:pt idx="132">
                  <c:v>0.875</c:v>
                </c:pt>
                <c:pt idx="133">
                  <c:v>0.625</c:v>
                </c:pt>
                <c:pt idx="134">
                  <c:v>0.6</c:v>
                </c:pt>
                <c:pt idx="135">
                  <c:v>0.75</c:v>
                </c:pt>
                <c:pt idx="136">
                  <c:v>0.75</c:v>
                </c:pt>
                <c:pt idx="137">
                  <c:v>0.88888888888888795</c:v>
                </c:pt>
                <c:pt idx="138">
                  <c:v>1</c:v>
                </c:pt>
                <c:pt idx="139">
                  <c:v>1</c:v>
                </c:pt>
                <c:pt idx="140">
                  <c:v>1</c:v>
                </c:pt>
                <c:pt idx="141">
                  <c:v>0.83333333333333304</c:v>
                </c:pt>
                <c:pt idx="142">
                  <c:v>1</c:v>
                </c:pt>
                <c:pt idx="143">
                  <c:v>1</c:v>
                </c:pt>
                <c:pt idx="144">
                  <c:v>1</c:v>
                </c:pt>
                <c:pt idx="145">
                  <c:v>1</c:v>
                </c:pt>
                <c:pt idx="146">
                  <c:v>1</c:v>
                </c:pt>
                <c:pt idx="147">
                  <c:v>0.75</c:v>
                </c:pt>
                <c:pt idx="148">
                  <c:v>1</c:v>
                </c:pt>
                <c:pt idx="149">
                  <c:v>1</c:v>
                </c:pt>
                <c:pt idx="150">
                  <c:v>1</c:v>
                </c:pt>
                <c:pt idx="151">
                  <c:v>0.75</c:v>
                </c:pt>
                <c:pt idx="152">
                  <c:v>0.75</c:v>
                </c:pt>
                <c:pt idx="153">
                  <c:v>1</c:v>
                </c:pt>
                <c:pt idx="154">
                  <c:v>0.83333333333333304</c:v>
                </c:pt>
                <c:pt idx="155">
                  <c:v>0.83333333333333304</c:v>
                </c:pt>
                <c:pt idx="156">
                  <c:v>1</c:v>
                </c:pt>
                <c:pt idx="157">
                  <c:v>1</c:v>
                </c:pt>
                <c:pt idx="158">
                  <c:v>1</c:v>
                </c:pt>
                <c:pt idx="159">
                  <c:v>1</c:v>
                </c:pt>
                <c:pt idx="160">
                  <c:v>1</c:v>
                </c:pt>
                <c:pt idx="161">
                  <c:v>1</c:v>
                </c:pt>
                <c:pt idx="162">
                  <c:v>1</c:v>
                </c:pt>
                <c:pt idx="163">
                  <c:v>1</c:v>
                </c:pt>
                <c:pt idx="164">
                  <c:v>1</c:v>
                </c:pt>
                <c:pt idx="165">
                  <c:v>1</c:v>
                </c:pt>
                <c:pt idx="166">
                  <c:v>0.375</c:v>
                </c:pt>
                <c:pt idx="167">
                  <c:v>1</c:v>
                </c:pt>
                <c:pt idx="168">
                  <c:v>1</c:v>
                </c:pt>
                <c:pt idx="169">
                  <c:v>1</c:v>
                </c:pt>
                <c:pt idx="170">
                  <c:v>1</c:v>
                </c:pt>
                <c:pt idx="171">
                  <c:v>0.83333333333333304</c:v>
                </c:pt>
                <c:pt idx="172">
                  <c:v>1</c:v>
                </c:pt>
                <c:pt idx="173">
                  <c:v>0.8</c:v>
                </c:pt>
                <c:pt idx="174">
                  <c:v>1</c:v>
                </c:pt>
                <c:pt idx="175">
                  <c:v>0.83333333333333304</c:v>
                </c:pt>
                <c:pt idx="176">
                  <c:v>1</c:v>
                </c:pt>
                <c:pt idx="177">
                  <c:v>0.83333333333333304</c:v>
                </c:pt>
                <c:pt idx="178">
                  <c:v>1</c:v>
                </c:pt>
                <c:pt idx="179">
                  <c:v>0.6</c:v>
                </c:pt>
                <c:pt idx="180">
                  <c:v>0.6</c:v>
                </c:pt>
                <c:pt idx="181">
                  <c:v>1</c:v>
                </c:pt>
                <c:pt idx="182">
                  <c:v>0.6</c:v>
                </c:pt>
                <c:pt idx="183">
                  <c:v>1</c:v>
                </c:pt>
                <c:pt idx="184">
                  <c:v>0.6</c:v>
                </c:pt>
                <c:pt idx="185">
                  <c:v>1</c:v>
                </c:pt>
                <c:pt idx="186">
                  <c:v>1</c:v>
                </c:pt>
                <c:pt idx="187">
                  <c:v>1</c:v>
                </c:pt>
                <c:pt idx="188">
                  <c:v>1</c:v>
                </c:pt>
                <c:pt idx="189">
                  <c:v>1</c:v>
                </c:pt>
                <c:pt idx="190">
                  <c:v>1</c:v>
                </c:pt>
                <c:pt idx="191">
                  <c:v>1</c:v>
                </c:pt>
                <c:pt idx="192">
                  <c:v>1</c:v>
                </c:pt>
                <c:pt idx="193">
                  <c:v>1</c:v>
                </c:pt>
                <c:pt idx="194">
                  <c:v>1</c:v>
                </c:pt>
                <c:pt idx="195">
                  <c:v>0.8</c:v>
                </c:pt>
                <c:pt idx="196">
                  <c:v>0.88888888888888795</c:v>
                </c:pt>
                <c:pt idx="197">
                  <c:v>1</c:v>
                </c:pt>
                <c:pt idx="198">
                  <c:v>1</c:v>
                </c:pt>
                <c:pt idx="199">
                  <c:v>0.75</c:v>
                </c:pt>
                <c:pt idx="200">
                  <c:v>1</c:v>
                </c:pt>
                <c:pt idx="201">
                  <c:v>0.875</c:v>
                </c:pt>
                <c:pt idx="202">
                  <c:v>1</c:v>
                </c:pt>
                <c:pt idx="203">
                  <c:v>1</c:v>
                </c:pt>
                <c:pt idx="204">
                  <c:v>1</c:v>
                </c:pt>
                <c:pt idx="205">
                  <c:v>1</c:v>
                </c:pt>
                <c:pt idx="206">
                  <c:v>0.875</c:v>
                </c:pt>
                <c:pt idx="207">
                  <c:v>1</c:v>
                </c:pt>
                <c:pt idx="208">
                  <c:v>0.125</c:v>
                </c:pt>
                <c:pt idx="209">
                  <c:v>0.5</c:v>
                </c:pt>
                <c:pt idx="210">
                  <c:v>0.5</c:v>
                </c:pt>
                <c:pt idx="211">
                  <c:v>0.8</c:v>
                </c:pt>
                <c:pt idx="212">
                  <c:v>0.4</c:v>
                </c:pt>
                <c:pt idx="213">
                  <c:v>1</c:v>
                </c:pt>
                <c:pt idx="214">
                  <c:v>0.75</c:v>
                </c:pt>
                <c:pt idx="215">
                  <c:v>0.75</c:v>
                </c:pt>
                <c:pt idx="216">
                  <c:v>1</c:v>
                </c:pt>
                <c:pt idx="217">
                  <c:v>1</c:v>
                </c:pt>
                <c:pt idx="218">
                  <c:v>1</c:v>
                </c:pt>
                <c:pt idx="219">
                  <c:v>1</c:v>
                </c:pt>
                <c:pt idx="220">
                  <c:v>1</c:v>
                </c:pt>
                <c:pt idx="221">
                  <c:v>1</c:v>
                </c:pt>
                <c:pt idx="222">
                  <c:v>1</c:v>
                </c:pt>
                <c:pt idx="223">
                  <c:v>1</c:v>
                </c:pt>
                <c:pt idx="224">
                  <c:v>1</c:v>
                </c:pt>
                <c:pt idx="225">
                  <c:v>1</c:v>
                </c:pt>
                <c:pt idx="226">
                  <c:v>0.75</c:v>
                </c:pt>
                <c:pt idx="227">
                  <c:v>1</c:v>
                </c:pt>
                <c:pt idx="228">
                  <c:v>0.875</c:v>
                </c:pt>
                <c:pt idx="229">
                  <c:v>1</c:v>
                </c:pt>
                <c:pt idx="230">
                  <c:v>1</c:v>
                </c:pt>
                <c:pt idx="231">
                  <c:v>1</c:v>
                </c:pt>
                <c:pt idx="232">
                  <c:v>0.66666666666666596</c:v>
                </c:pt>
                <c:pt idx="233">
                  <c:v>1</c:v>
                </c:pt>
                <c:pt idx="234">
                  <c:v>1</c:v>
                </c:pt>
                <c:pt idx="235">
                  <c:v>0.66666666666666596</c:v>
                </c:pt>
                <c:pt idx="236">
                  <c:v>0.66666666666666596</c:v>
                </c:pt>
                <c:pt idx="237">
                  <c:v>0.375</c:v>
                </c:pt>
                <c:pt idx="238">
                  <c:v>1</c:v>
                </c:pt>
                <c:pt idx="239">
                  <c:v>1</c:v>
                </c:pt>
                <c:pt idx="240">
                  <c:v>1</c:v>
                </c:pt>
                <c:pt idx="241">
                  <c:v>0.6</c:v>
                </c:pt>
                <c:pt idx="242">
                  <c:v>1</c:v>
                </c:pt>
                <c:pt idx="243">
                  <c:v>1</c:v>
                </c:pt>
                <c:pt idx="244">
                  <c:v>1</c:v>
                </c:pt>
                <c:pt idx="245">
                  <c:v>0.28571428571428498</c:v>
                </c:pt>
                <c:pt idx="246">
                  <c:v>1</c:v>
                </c:pt>
                <c:pt idx="247">
                  <c:v>1</c:v>
                </c:pt>
                <c:pt idx="248">
                  <c:v>0.8</c:v>
                </c:pt>
                <c:pt idx="249">
                  <c:v>1</c:v>
                </c:pt>
                <c:pt idx="250">
                  <c:v>0.42857142857142799</c:v>
                </c:pt>
                <c:pt idx="251">
                  <c:v>1</c:v>
                </c:pt>
                <c:pt idx="252">
                  <c:v>1</c:v>
                </c:pt>
                <c:pt idx="253">
                  <c:v>1</c:v>
                </c:pt>
                <c:pt idx="254">
                  <c:v>1</c:v>
                </c:pt>
                <c:pt idx="255">
                  <c:v>1</c:v>
                </c:pt>
                <c:pt idx="256">
                  <c:v>1</c:v>
                </c:pt>
                <c:pt idx="257">
                  <c:v>1</c:v>
                </c:pt>
                <c:pt idx="258">
                  <c:v>1</c:v>
                </c:pt>
                <c:pt idx="259">
                  <c:v>0.6</c:v>
                </c:pt>
                <c:pt idx="260">
                  <c:v>0.28571428571428498</c:v>
                </c:pt>
                <c:pt idx="261">
                  <c:v>1</c:v>
                </c:pt>
                <c:pt idx="262">
                  <c:v>1</c:v>
                </c:pt>
                <c:pt idx="263">
                  <c:v>1</c:v>
                </c:pt>
                <c:pt idx="264">
                  <c:v>1</c:v>
                </c:pt>
                <c:pt idx="265">
                  <c:v>0.4</c:v>
                </c:pt>
                <c:pt idx="266">
                  <c:v>1</c:v>
                </c:pt>
                <c:pt idx="267">
                  <c:v>0.4</c:v>
                </c:pt>
                <c:pt idx="268">
                  <c:v>0.44444444444444398</c:v>
                </c:pt>
                <c:pt idx="269">
                  <c:v>1</c:v>
                </c:pt>
                <c:pt idx="270">
                  <c:v>0.42857142857142799</c:v>
                </c:pt>
                <c:pt idx="271">
                  <c:v>1</c:v>
                </c:pt>
                <c:pt idx="272">
                  <c:v>1</c:v>
                </c:pt>
                <c:pt idx="273">
                  <c:v>1</c:v>
                </c:pt>
                <c:pt idx="274">
                  <c:v>1</c:v>
                </c:pt>
                <c:pt idx="275">
                  <c:v>0.28571428571428498</c:v>
                </c:pt>
                <c:pt idx="276">
                  <c:v>1</c:v>
                </c:pt>
                <c:pt idx="277">
                  <c:v>1</c:v>
                </c:pt>
                <c:pt idx="278">
                  <c:v>1</c:v>
                </c:pt>
                <c:pt idx="279">
                  <c:v>1</c:v>
                </c:pt>
                <c:pt idx="280">
                  <c:v>1</c:v>
                </c:pt>
                <c:pt idx="281">
                  <c:v>1</c:v>
                </c:pt>
                <c:pt idx="282">
                  <c:v>1</c:v>
                </c:pt>
                <c:pt idx="283">
                  <c:v>1</c:v>
                </c:pt>
                <c:pt idx="284">
                  <c:v>1</c:v>
                </c:pt>
                <c:pt idx="285">
                  <c:v>0.16666666666666599</c:v>
                </c:pt>
                <c:pt idx="286">
                  <c:v>1</c:v>
                </c:pt>
                <c:pt idx="287">
                  <c:v>1</c:v>
                </c:pt>
                <c:pt idx="288">
                  <c:v>0.14285714285714199</c:v>
                </c:pt>
                <c:pt idx="289">
                  <c:v>1</c:v>
                </c:pt>
                <c:pt idx="290">
                  <c:v>1</c:v>
                </c:pt>
                <c:pt idx="291">
                  <c:v>1</c:v>
                </c:pt>
                <c:pt idx="292">
                  <c:v>1</c:v>
                </c:pt>
                <c:pt idx="293">
                  <c:v>0.16666666666666599</c:v>
                </c:pt>
                <c:pt idx="294">
                  <c:v>1</c:v>
                </c:pt>
                <c:pt idx="295">
                  <c:v>1</c:v>
                </c:pt>
                <c:pt idx="296">
                  <c:v>0.16666666666666599</c:v>
                </c:pt>
                <c:pt idx="297">
                  <c:v>1</c:v>
                </c:pt>
                <c:pt idx="298">
                  <c:v>1</c:v>
                </c:pt>
                <c:pt idx="299">
                  <c:v>1</c:v>
                </c:pt>
                <c:pt idx="300">
                  <c:v>1</c:v>
                </c:pt>
                <c:pt idx="301">
                  <c:v>0.16666666666666599</c:v>
                </c:pt>
                <c:pt idx="302">
                  <c:v>0.33333333333333298</c:v>
                </c:pt>
                <c:pt idx="303">
                  <c:v>0.42857142857142799</c:v>
                </c:pt>
                <c:pt idx="304">
                  <c:v>1</c:v>
                </c:pt>
                <c:pt idx="305">
                  <c:v>1</c:v>
                </c:pt>
                <c:pt idx="306">
                  <c:v>1</c:v>
                </c:pt>
                <c:pt idx="307">
                  <c:v>1</c:v>
                </c:pt>
                <c:pt idx="308">
                  <c:v>1</c:v>
                </c:pt>
                <c:pt idx="309">
                  <c:v>1</c:v>
                </c:pt>
                <c:pt idx="310">
                  <c:v>0.33333333333333298</c:v>
                </c:pt>
                <c:pt idx="311">
                  <c:v>0.5</c:v>
                </c:pt>
                <c:pt idx="312">
                  <c:v>1</c:v>
                </c:pt>
                <c:pt idx="313">
                  <c:v>0.5</c:v>
                </c:pt>
                <c:pt idx="314">
                  <c:v>1</c:v>
                </c:pt>
                <c:pt idx="315">
                  <c:v>1</c:v>
                </c:pt>
                <c:pt idx="316">
                  <c:v>0.16666666666666599</c:v>
                </c:pt>
                <c:pt idx="317">
                  <c:v>1</c:v>
                </c:pt>
                <c:pt idx="318">
                  <c:v>0.28571428571428498</c:v>
                </c:pt>
                <c:pt idx="319">
                  <c:v>1</c:v>
                </c:pt>
                <c:pt idx="320">
                  <c:v>0.33333333333333298</c:v>
                </c:pt>
                <c:pt idx="321">
                  <c:v>0.33333333333333298</c:v>
                </c:pt>
                <c:pt idx="322">
                  <c:v>0.71428571428571397</c:v>
                </c:pt>
                <c:pt idx="323">
                  <c:v>1</c:v>
                </c:pt>
                <c:pt idx="324">
                  <c:v>1</c:v>
                </c:pt>
                <c:pt idx="325">
                  <c:v>0.44444444444444398</c:v>
                </c:pt>
                <c:pt idx="326">
                  <c:v>1</c:v>
                </c:pt>
                <c:pt idx="327">
                  <c:v>1</c:v>
                </c:pt>
                <c:pt idx="328">
                  <c:v>0.25</c:v>
                </c:pt>
                <c:pt idx="329">
                  <c:v>1</c:v>
                </c:pt>
                <c:pt idx="330">
                  <c:v>1</c:v>
                </c:pt>
                <c:pt idx="331">
                  <c:v>0.66666666666666596</c:v>
                </c:pt>
                <c:pt idx="332">
                  <c:v>0.9</c:v>
                </c:pt>
                <c:pt idx="333">
                  <c:v>0.22222222222222199</c:v>
                </c:pt>
                <c:pt idx="334">
                  <c:v>0.77777777777777701</c:v>
                </c:pt>
                <c:pt idx="335">
                  <c:v>0.75</c:v>
                </c:pt>
                <c:pt idx="336">
                  <c:v>0.75</c:v>
                </c:pt>
                <c:pt idx="337">
                  <c:v>1</c:v>
                </c:pt>
                <c:pt idx="338">
                  <c:v>1</c:v>
                </c:pt>
                <c:pt idx="339">
                  <c:v>1</c:v>
                </c:pt>
                <c:pt idx="340">
                  <c:v>1</c:v>
                </c:pt>
                <c:pt idx="341">
                  <c:v>1</c:v>
                </c:pt>
                <c:pt idx="342">
                  <c:v>1</c:v>
                </c:pt>
                <c:pt idx="343">
                  <c:v>1</c:v>
                </c:pt>
                <c:pt idx="344">
                  <c:v>1</c:v>
                </c:pt>
                <c:pt idx="345">
                  <c:v>0.3</c:v>
                </c:pt>
                <c:pt idx="346">
                  <c:v>1</c:v>
                </c:pt>
                <c:pt idx="347">
                  <c:v>1</c:v>
                </c:pt>
                <c:pt idx="348">
                  <c:v>0.6</c:v>
                </c:pt>
                <c:pt idx="349">
                  <c:v>1</c:v>
                </c:pt>
                <c:pt idx="350">
                  <c:v>1</c:v>
                </c:pt>
                <c:pt idx="351">
                  <c:v>0.25</c:v>
                </c:pt>
                <c:pt idx="352">
                  <c:v>0.5</c:v>
                </c:pt>
                <c:pt idx="353">
                  <c:v>0.5</c:v>
                </c:pt>
                <c:pt idx="354">
                  <c:v>0.5</c:v>
                </c:pt>
                <c:pt idx="355">
                  <c:v>1</c:v>
                </c:pt>
                <c:pt idx="356">
                  <c:v>0.33333333333333298</c:v>
                </c:pt>
                <c:pt idx="357">
                  <c:v>0.88888888888888795</c:v>
                </c:pt>
                <c:pt idx="358">
                  <c:v>0.8</c:v>
                </c:pt>
                <c:pt idx="359">
                  <c:v>1</c:v>
                </c:pt>
                <c:pt idx="360">
                  <c:v>0.33333333333333298</c:v>
                </c:pt>
                <c:pt idx="361">
                  <c:v>1</c:v>
                </c:pt>
                <c:pt idx="362">
                  <c:v>1</c:v>
                </c:pt>
                <c:pt idx="363">
                  <c:v>0.66666666666666596</c:v>
                </c:pt>
                <c:pt idx="364">
                  <c:v>0.66666666666666596</c:v>
                </c:pt>
                <c:pt idx="365">
                  <c:v>1</c:v>
                </c:pt>
                <c:pt idx="366">
                  <c:v>0.625</c:v>
                </c:pt>
                <c:pt idx="367">
                  <c:v>0.28571428571428498</c:v>
                </c:pt>
                <c:pt idx="368">
                  <c:v>1</c:v>
                </c:pt>
                <c:pt idx="369">
                  <c:v>1</c:v>
                </c:pt>
                <c:pt idx="370">
                  <c:v>1</c:v>
                </c:pt>
                <c:pt idx="371">
                  <c:v>0.77777777777777701</c:v>
                </c:pt>
                <c:pt idx="372">
                  <c:v>0.875</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0.18181818181818099</c:v>
                </c:pt>
                <c:pt idx="447">
                  <c:v>1</c:v>
                </c:pt>
                <c:pt idx="448">
                  <c:v>0.44444444444444398</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0.42857142857142799</c:v>
                </c:pt>
                <c:pt idx="472">
                  <c:v>1</c:v>
                </c:pt>
                <c:pt idx="473">
                  <c:v>1</c:v>
                </c:pt>
                <c:pt idx="474">
                  <c:v>1</c:v>
                </c:pt>
                <c:pt idx="475">
                  <c:v>1</c:v>
                </c:pt>
                <c:pt idx="476">
                  <c:v>1</c:v>
                </c:pt>
                <c:pt idx="477">
                  <c:v>1</c:v>
                </c:pt>
                <c:pt idx="478">
                  <c:v>0.71428571428571397</c:v>
                </c:pt>
                <c:pt idx="479">
                  <c:v>0.85714285714285698</c:v>
                </c:pt>
                <c:pt idx="480">
                  <c:v>1</c:v>
                </c:pt>
                <c:pt idx="481">
                  <c:v>1</c:v>
                </c:pt>
                <c:pt idx="482">
                  <c:v>0.57142857142857095</c:v>
                </c:pt>
                <c:pt idx="483">
                  <c:v>0.42857142857142799</c:v>
                </c:pt>
                <c:pt idx="484">
                  <c:v>0.33333333333333298</c:v>
                </c:pt>
                <c:pt idx="485">
                  <c:v>1</c:v>
                </c:pt>
                <c:pt idx="486">
                  <c:v>1</c:v>
                </c:pt>
                <c:pt idx="487">
                  <c:v>0.625</c:v>
                </c:pt>
                <c:pt idx="488">
                  <c:v>1</c:v>
                </c:pt>
                <c:pt idx="489">
                  <c:v>1</c:v>
                </c:pt>
                <c:pt idx="490">
                  <c:v>1</c:v>
                </c:pt>
                <c:pt idx="491">
                  <c:v>0.71428571428571397</c:v>
                </c:pt>
                <c:pt idx="492">
                  <c:v>1</c:v>
                </c:pt>
                <c:pt idx="493">
                  <c:v>1</c:v>
                </c:pt>
                <c:pt idx="494">
                  <c:v>1</c:v>
                </c:pt>
                <c:pt idx="495">
                  <c:v>1</c:v>
                </c:pt>
                <c:pt idx="496">
                  <c:v>1</c:v>
                </c:pt>
                <c:pt idx="497">
                  <c:v>1</c:v>
                </c:pt>
                <c:pt idx="498">
                  <c:v>1</c:v>
                </c:pt>
                <c:pt idx="499">
                  <c:v>1</c:v>
                </c:pt>
                <c:pt idx="500">
                  <c:v>0.16666666666666599</c:v>
                </c:pt>
                <c:pt idx="501">
                  <c:v>1</c:v>
                </c:pt>
                <c:pt idx="502">
                  <c:v>1</c:v>
                </c:pt>
                <c:pt idx="503">
                  <c:v>1</c:v>
                </c:pt>
                <c:pt idx="504">
                  <c:v>0.66666666666666596</c:v>
                </c:pt>
                <c:pt idx="505">
                  <c:v>1</c:v>
                </c:pt>
                <c:pt idx="506">
                  <c:v>1</c:v>
                </c:pt>
                <c:pt idx="507">
                  <c:v>1</c:v>
                </c:pt>
                <c:pt idx="508">
                  <c:v>1</c:v>
                </c:pt>
                <c:pt idx="509">
                  <c:v>1</c:v>
                </c:pt>
                <c:pt idx="510">
                  <c:v>1</c:v>
                </c:pt>
                <c:pt idx="511">
                  <c:v>1</c:v>
                </c:pt>
                <c:pt idx="512">
                  <c:v>1</c:v>
                </c:pt>
                <c:pt idx="513">
                  <c:v>1</c:v>
                </c:pt>
                <c:pt idx="514">
                  <c:v>0.44444444444444398</c:v>
                </c:pt>
                <c:pt idx="515">
                  <c:v>0.8</c:v>
                </c:pt>
                <c:pt idx="516">
                  <c:v>1</c:v>
                </c:pt>
                <c:pt idx="517">
                  <c:v>1</c:v>
                </c:pt>
                <c:pt idx="518">
                  <c:v>1</c:v>
                </c:pt>
                <c:pt idx="519">
                  <c:v>0.83333333333333304</c:v>
                </c:pt>
                <c:pt idx="520">
                  <c:v>1</c:v>
                </c:pt>
                <c:pt idx="521">
                  <c:v>1</c:v>
                </c:pt>
                <c:pt idx="522">
                  <c:v>1</c:v>
                </c:pt>
                <c:pt idx="523">
                  <c:v>1</c:v>
                </c:pt>
                <c:pt idx="524">
                  <c:v>1</c:v>
                </c:pt>
                <c:pt idx="525">
                  <c:v>1</c:v>
                </c:pt>
                <c:pt idx="526">
                  <c:v>0.6</c:v>
                </c:pt>
                <c:pt idx="527">
                  <c:v>0.5</c:v>
                </c:pt>
                <c:pt idx="528">
                  <c:v>1</c:v>
                </c:pt>
                <c:pt idx="529">
                  <c:v>1</c:v>
                </c:pt>
                <c:pt idx="530">
                  <c:v>1</c:v>
                </c:pt>
                <c:pt idx="531">
                  <c:v>0.5</c:v>
                </c:pt>
                <c:pt idx="532">
                  <c:v>0.5</c:v>
                </c:pt>
                <c:pt idx="533">
                  <c:v>0.5</c:v>
                </c:pt>
                <c:pt idx="534">
                  <c:v>1</c:v>
                </c:pt>
                <c:pt idx="535">
                  <c:v>0.33333333333333298</c:v>
                </c:pt>
                <c:pt idx="536">
                  <c:v>1</c:v>
                </c:pt>
                <c:pt idx="537">
                  <c:v>1</c:v>
                </c:pt>
                <c:pt idx="538">
                  <c:v>1</c:v>
                </c:pt>
                <c:pt idx="539">
                  <c:v>1</c:v>
                </c:pt>
                <c:pt idx="540">
                  <c:v>1</c:v>
                </c:pt>
                <c:pt idx="541">
                  <c:v>1</c:v>
                </c:pt>
                <c:pt idx="542">
                  <c:v>1</c:v>
                </c:pt>
                <c:pt idx="543">
                  <c:v>1</c:v>
                </c:pt>
                <c:pt idx="544">
                  <c:v>1</c:v>
                </c:pt>
                <c:pt idx="545">
                  <c:v>1</c:v>
                </c:pt>
                <c:pt idx="546">
                  <c:v>1</c:v>
                </c:pt>
                <c:pt idx="547">
                  <c:v>0.66666666666666596</c:v>
                </c:pt>
                <c:pt idx="548">
                  <c:v>0.33333333333333298</c:v>
                </c:pt>
                <c:pt idx="549">
                  <c:v>0.71428571428571397</c:v>
                </c:pt>
                <c:pt idx="550">
                  <c:v>1</c:v>
                </c:pt>
                <c:pt idx="551">
                  <c:v>1</c:v>
                </c:pt>
                <c:pt idx="552">
                  <c:v>1</c:v>
                </c:pt>
                <c:pt idx="553">
                  <c:v>1</c:v>
                </c:pt>
                <c:pt idx="554">
                  <c:v>1</c:v>
                </c:pt>
                <c:pt idx="555">
                  <c:v>0.5</c:v>
                </c:pt>
                <c:pt idx="556">
                  <c:v>1</c:v>
                </c:pt>
                <c:pt idx="557">
                  <c:v>1</c:v>
                </c:pt>
                <c:pt idx="558">
                  <c:v>1</c:v>
                </c:pt>
                <c:pt idx="559">
                  <c:v>1</c:v>
                </c:pt>
                <c:pt idx="560">
                  <c:v>1</c:v>
                </c:pt>
                <c:pt idx="561">
                  <c:v>0.85714285714285698</c:v>
                </c:pt>
                <c:pt idx="562">
                  <c:v>0.83333333333333304</c:v>
                </c:pt>
                <c:pt idx="563">
                  <c:v>1</c:v>
                </c:pt>
                <c:pt idx="564">
                  <c:v>1</c:v>
                </c:pt>
                <c:pt idx="565">
                  <c:v>1</c:v>
                </c:pt>
                <c:pt idx="566">
                  <c:v>0.875</c:v>
                </c:pt>
                <c:pt idx="567">
                  <c:v>1</c:v>
                </c:pt>
                <c:pt idx="568">
                  <c:v>1</c:v>
                </c:pt>
                <c:pt idx="569">
                  <c:v>1</c:v>
                </c:pt>
                <c:pt idx="570">
                  <c:v>1</c:v>
                </c:pt>
                <c:pt idx="571">
                  <c:v>1</c:v>
                </c:pt>
                <c:pt idx="572">
                  <c:v>1</c:v>
                </c:pt>
                <c:pt idx="573">
                  <c:v>1</c:v>
                </c:pt>
                <c:pt idx="574">
                  <c:v>1</c:v>
                </c:pt>
                <c:pt idx="575">
                  <c:v>0.9</c:v>
                </c:pt>
                <c:pt idx="576">
                  <c:v>1</c:v>
                </c:pt>
                <c:pt idx="577">
                  <c:v>1</c:v>
                </c:pt>
                <c:pt idx="578">
                  <c:v>0.83333333333333304</c:v>
                </c:pt>
                <c:pt idx="579">
                  <c:v>0.25</c:v>
                </c:pt>
                <c:pt idx="580">
                  <c:v>0.125</c:v>
                </c:pt>
                <c:pt idx="581">
                  <c:v>0.72727272727272696</c:v>
                </c:pt>
                <c:pt idx="582">
                  <c:v>0.63636363636363602</c:v>
                </c:pt>
                <c:pt idx="583">
                  <c:v>1</c:v>
                </c:pt>
                <c:pt idx="584">
                  <c:v>1</c:v>
                </c:pt>
                <c:pt idx="585">
                  <c:v>1</c:v>
                </c:pt>
                <c:pt idx="586">
                  <c:v>1</c:v>
                </c:pt>
                <c:pt idx="587">
                  <c:v>0.14285714285714199</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0.9</c:v>
                </c:pt>
                <c:pt idx="604">
                  <c:v>1</c:v>
                </c:pt>
                <c:pt idx="605">
                  <c:v>1</c:v>
                </c:pt>
                <c:pt idx="606">
                  <c:v>1</c:v>
                </c:pt>
                <c:pt idx="607">
                  <c:v>1</c:v>
                </c:pt>
                <c:pt idx="608">
                  <c:v>0.2</c:v>
                </c:pt>
                <c:pt idx="609">
                  <c:v>1</c:v>
                </c:pt>
                <c:pt idx="610">
                  <c:v>0.25</c:v>
                </c:pt>
                <c:pt idx="611">
                  <c:v>0.25</c:v>
                </c:pt>
                <c:pt idx="612">
                  <c:v>1</c:v>
                </c:pt>
                <c:pt idx="613">
                  <c:v>1</c:v>
                </c:pt>
                <c:pt idx="614">
                  <c:v>1</c:v>
                </c:pt>
                <c:pt idx="615">
                  <c:v>1</c:v>
                </c:pt>
                <c:pt idx="616">
                  <c:v>1</c:v>
                </c:pt>
                <c:pt idx="617">
                  <c:v>1</c:v>
                </c:pt>
                <c:pt idx="618">
                  <c:v>1</c:v>
                </c:pt>
                <c:pt idx="619">
                  <c:v>1</c:v>
                </c:pt>
                <c:pt idx="620">
                  <c:v>1</c:v>
                </c:pt>
                <c:pt idx="621">
                  <c:v>0.66666666666666596</c:v>
                </c:pt>
                <c:pt idx="622">
                  <c:v>1</c:v>
                </c:pt>
                <c:pt idx="623">
                  <c:v>1</c:v>
                </c:pt>
                <c:pt idx="624">
                  <c:v>0.18181818181818099</c:v>
                </c:pt>
                <c:pt idx="625">
                  <c:v>1</c:v>
                </c:pt>
                <c:pt idx="626">
                  <c:v>0.75</c:v>
                </c:pt>
                <c:pt idx="627">
                  <c:v>0.875</c:v>
                </c:pt>
                <c:pt idx="628">
                  <c:v>1</c:v>
                </c:pt>
                <c:pt idx="629">
                  <c:v>0.2</c:v>
                </c:pt>
              </c:numCache>
            </c:numRef>
          </c:val>
          <c:smooth val="0"/>
          <c:extLst>
            <c:ext xmlns:c16="http://schemas.microsoft.com/office/drawing/2014/chart" uri="{C3380CC4-5D6E-409C-BE32-E72D297353CC}">
              <c16:uniqueId val="{00000000-A4F6-4108-B167-84B3E026494C}"/>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1"/>
        <c:axPos val="b"/>
        <c:numFmt formatCode="m/d/yyyy\ h:mm" sourceLinked="1"/>
        <c:majorTickMark val="out"/>
        <c:minorTickMark val="none"/>
        <c:tickLblPos val="nextTo"/>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 point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'20170'!$C$2395:$C$3024</c:f>
              <c:numCache>
                <c:formatCode>General</c:formatCode>
                <c:ptCount val="630"/>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c:v>
                </c:pt>
                <c:pt idx="16">
                  <c:v>0</c:v>
                </c:pt>
                <c:pt idx="17">
                  <c:v>0</c:v>
                </c:pt>
                <c:pt idx="18">
                  <c:v>0</c:v>
                </c:pt>
                <c:pt idx="19">
                  <c:v>0</c:v>
                </c:pt>
                <c:pt idx="20">
                  <c:v>1</c:v>
                </c:pt>
                <c:pt idx="21">
                  <c:v>0</c:v>
                </c:pt>
                <c:pt idx="22">
                  <c:v>0</c:v>
                </c:pt>
                <c:pt idx="23">
                  <c:v>0</c:v>
                </c:pt>
                <c:pt idx="24">
                  <c:v>0</c:v>
                </c:pt>
                <c:pt idx="25">
                  <c:v>1</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1</c:v>
                </c:pt>
                <c:pt idx="66">
                  <c:v>0</c:v>
                </c:pt>
                <c:pt idx="67">
                  <c:v>0</c:v>
                </c:pt>
                <c:pt idx="68">
                  <c:v>0</c:v>
                </c:pt>
                <c:pt idx="69">
                  <c:v>0</c:v>
                </c:pt>
                <c:pt idx="70">
                  <c:v>1</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1</c:v>
                </c:pt>
                <c:pt idx="146">
                  <c:v>0</c:v>
                </c:pt>
                <c:pt idx="147">
                  <c:v>0</c:v>
                </c:pt>
                <c:pt idx="148">
                  <c:v>0</c:v>
                </c:pt>
                <c:pt idx="149">
                  <c:v>0</c:v>
                </c:pt>
                <c:pt idx="150">
                  <c:v>1</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1</c:v>
                </c:pt>
                <c:pt idx="241">
                  <c:v>0</c:v>
                </c:pt>
                <c:pt idx="242">
                  <c:v>0</c:v>
                </c:pt>
                <c:pt idx="243">
                  <c:v>0</c:v>
                </c:pt>
                <c:pt idx="244">
                  <c:v>0</c:v>
                </c:pt>
                <c:pt idx="245">
                  <c:v>1</c:v>
                </c:pt>
                <c:pt idx="246">
                  <c:v>0</c:v>
                </c:pt>
                <c:pt idx="247">
                  <c:v>0</c:v>
                </c:pt>
                <c:pt idx="248">
                  <c:v>0</c:v>
                </c:pt>
                <c:pt idx="249">
                  <c:v>0</c:v>
                </c:pt>
                <c:pt idx="250">
                  <c:v>0</c:v>
                </c:pt>
                <c:pt idx="251">
                  <c:v>0</c:v>
                </c:pt>
                <c:pt idx="252">
                  <c:v>0</c:v>
                </c:pt>
                <c:pt idx="253">
                  <c:v>0</c:v>
                </c:pt>
                <c:pt idx="254">
                  <c:v>0</c:v>
                </c:pt>
                <c:pt idx="255">
                  <c:v>1</c:v>
                </c:pt>
                <c:pt idx="256">
                  <c:v>0</c:v>
                </c:pt>
                <c:pt idx="257">
                  <c:v>0</c:v>
                </c:pt>
                <c:pt idx="258">
                  <c:v>0</c:v>
                </c:pt>
                <c:pt idx="259">
                  <c:v>0</c:v>
                </c:pt>
                <c:pt idx="260">
                  <c:v>1</c:v>
                </c:pt>
                <c:pt idx="261">
                  <c:v>0</c:v>
                </c:pt>
                <c:pt idx="262">
                  <c:v>0</c:v>
                </c:pt>
                <c:pt idx="263">
                  <c:v>0</c:v>
                </c:pt>
                <c:pt idx="264">
                  <c:v>0</c:v>
                </c:pt>
                <c:pt idx="265">
                  <c:v>0</c:v>
                </c:pt>
                <c:pt idx="266">
                  <c:v>0</c:v>
                </c:pt>
                <c:pt idx="267">
                  <c:v>0</c:v>
                </c:pt>
                <c:pt idx="268">
                  <c:v>0</c:v>
                </c:pt>
                <c:pt idx="269">
                  <c:v>0</c:v>
                </c:pt>
                <c:pt idx="270">
                  <c:v>1</c:v>
                </c:pt>
                <c:pt idx="271">
                  <c:v>0</c:v>
                </c:pt>
                <c:pt idx="272">
                  <c:v>0</c:v>
                </c:pt>
                <c:pt idx="273">
                  <c:v>0</c:v>
                </c:pt>
                <c:pt idx="274">
                  <c:v>0</c:v>
                </c:pt>
                <c:pt idx="275">
                  <c:v>1</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1</c:v>
                </c:pt>
                <c:pt idx="306">
                  <c:v>0</c:v>
                </c:pt>
                <c:pt idx="307">
                  <c:v>0</c:v>
                </c:pt>
                <c:pt idx="308">
                  <c:v>0</c:v>
                </c:pt>
                <c:pt idx="309">
                  <c:v>0</c:v>
                </c:pt>
                <c:pt idx="310">
                  <c:v>1</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1</c:v>
                </c:pt>
                <c:pt idx="326">
                  <c:v>0</c:v>
                </c:pt>
                <c:pt idx="327">
                  <c:v>0</c:v>
                </c:pt>
                <c:pt idx="328">
                  <c:v>0</c:v>
                </c:pt>
                <c:pt idx="329">
                  <c:v>0</c:v>
                </c:pt>
                <c:pt idx="330">
                  <c:v>0</c:v>
                </c:pt>
                <c:pt idx="331">
                  <c:v>0</c:v>
                </c:pt>
                <c:pt idx="332">
                  <c:v>0</c:v>
                </c:pt>
                <c:pt idx="333">
                  <c:v>0</c:v>
                </c:pt>
                <c:pt idx="334">
                  <c:v>0</c:v>
                </c:pt>
                <c:pt idx="335">
                  <c:v>1</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1</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1</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1</c:v>
                </c:pt>
                <c:pt idx="536">
                  <c:v>0</c:v>
                </c:pt>
                <c:pt idx="537">
                  <c:v>0</c:v>
                </c:pt>
                <c:pt idx="538">
                  <c:v>0</c:v>
                </c:pt>
                <c:pt idx="539">
                  <c:v>0</c:v>
                </c:pt>
                <c:pt idx="540">
                  <c:v>0</c:v>
                </c:pt>
                <c:pt idx="541">
                  <c:v>0</c:v>
                </c:pt>
                <c:pt idx="542">
                  <c:v>0</c:v>
                </c:pt>
                <c:pt idx="543">
                  <c:v>0</c:v>
                </c:pt>
                <c:pt idx="544">
                  <c:v>0</c:v>
                </c:pt>
                <c:pt idx="545">
                  <c:v>1</c:v>
                </c:pt>
                <c:pt idx="546">
                  <c:v>0</c:v>
                </c:pt>
                <c:pt idx="547">
                  <c:v>0</c:v>
                </c:pt>
                <c:pt idx="548">
                  <c:v>0</c:v>
                </c:pt>
                <c:pt idx="549">
                  <c:v>0</c:v>
                </c:pt>
                <c:pt idx="550">
                  <c:v>0</c:v>
                </c:pt>
                <c:pt idx="551">
                  <c:v>0</c:v>
                </c:pt>
                <c:pt idx="552">
                  <c:v>0</c:v>
                </c:pt>
                <c:pt idx="553">
                  <c:v>0</c:v>
                </c:pt>
                <c:pt idx="554">
                  <c:v>0</c:v>
                </c:pt>
                <c:pt idx="555">
                  <c:v>1</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1</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numCache>
            </c:numRef>
          </c:val>
          <c:smooth val="0"/>
          <c:extLst>
            <c:ext xmlns:c16="http://schemas.microsoft.com/office/drawing/2014/chart" uri="{C3380CC4-5D6E-409C-BE32-E72D297353CC}">
              <c16:uniqueId val="{00000000-6E66-413B-BA8D-A78D964BCE80}"/>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18DF60A2-155B-5A45-A623-55E7A991191B}" type="datetimeFigureOut">
              <a:rPr lang="ja-JP" altLang="en-US"/>
              <a:pPr>
                <a:defRPr/>
              </a:pPr>
              <a:t>2020/7/15</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52DE56-9016-7646-809A-B5CBDB9F824B}" type="slidenum">
              <a:rPr lang="ja-JP" altLang="en-US"/>
              <a:pPr>
                <a:defRPr/>
              </a:pPr>
              <a:t>‹#›</a:t>
            </a:fld>
            <a:endParaRPr lang="ja-JP" altLang="en-US"/>
          </a:p>
        </p:txBody>
      </p:sp>
    </p:spTree>
    <p:extLst>
      <p:ext uri="{BB962C8B-B14F-4D97-AF65-F5344CB8AC3E}">
        <p14:creationId xmlns:p14="http://schemas.microsoft.com/office/powerpoint/2010/main" val="18889980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362"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5363"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charset="0"/>
                <a:ea typeface="ＭＳ Ｐゴシック" charset="-128"/>
              </a:defRPr>
            </a:lvl1pPr>
            <a:lvl2pPr marL="742950" indent="-285750">
              <a:spcBef>
                <a:spcPct val="30000"/>
              </a:spcBef>
              <a:defRPr kumimoji="1" sz="1200">
                <a:solidFill>
                  <a:schemeClr val="tx1"/>
                </a:solidFill>
                <a:latin typeface="Calibri" charset="0"/>
                <a:ea typeface="ＭＳ Ｐゴシック" charset="-128"/>
              </a:defRPr>
            </a:lvl2pPr>
            <a:lvl3pPr marL="1143000" indent="-228600">
              <a:spcBef>
                <a:spcPct val="30000"/>
              </a:spcBef>
              <a:defRPr kumimoji="1" sz="1200">
                <a:solidFill>
                  <a:schemeClr val="tx1"/>
                </a:solidFill>
                <a:latin typeface="Calibri" charset="0"/>
                <a:ea typeface="ＭＳ Ｐゴシック" charset="-128"/>
              </a:defRPr>
            </a:lvl3pPr>
            <a:lvl4pPr marL="1600200" indent="-228600">
              <a:spcBef>
                <a:spcPct val="30000"/>
              </a:spcBef>
              <a:defRPr kumimoji="1" sz="1200">
                <a:solidFill>
                  <a:schemeClr val="tx1"/>
                </a:solidFill>
                <a:latin typeface="Calibri" charset="0"/>
                <a:ea typeface="ＭＳ Ｐゴシック" charset="-128"/>
              </a:defRPr>
            </a:lvl4pPr>
            <a:lvl5pPr marL="2057400" indent="-228600">
              <a:spcBef>
                <a:spcPct val="30000"/>
              </a:spcBef>
              <a:defRPr kumimoji="1"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9pPr>
          </a:lstStyle>
          <a:p>
            <a:pPr>
              <a:spcBef>
                <a:spcPct val="0"/>
              </a:spcBef>
            </a:pPr>
            <a:fld id="{0A827CC3-9952-E947-84F8-1D90C4B490C0}" type="slidenum">
              <a:rPr lang="ja-JP" altLang="en-US">
                <a:latin typeface="Arial" charset="0"/>
              </a:rPr>
              <a:pPr>
                <a:spcBef>
                  <a:spcPct val="0"/>
                </a:spcBef>
              </a:pPr>
              <a:t>1</a:t>
            </a:fld>
            <a:endParaRPr lang="ja-JP" altLang="en-US">
              <a:latin typeface="Arial" charset="0"/>
            </a:endParaRPr>
          </a:p>
        </p:txBody>
      </p:sp>
    </p:spTree>
    <p:extLst>
      <p:ext uri="{BB962C8B-B14F-4D97-AF65-F5344CB8AC3E}">
        <p14:creationId xmlns:p14="http://schemas.microsoft.com/office/powerpoint/2010/main" val="213908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あまり良い方法が思いつかなかったので持ち越し</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a:t>
            </a:fld>
            <a:endParaRPr lang="ja-JP" altLang="en-US"/>
          </a:p>
        </p:txBody>
      </p:sp>
    </p:spTree>
    <p:extLst>
      <p:ext uri="{BB962C8B-B14F-4D97-AF65-F5344CB8AC3E}">
        <p14:creationId xmlns:p14="http://schemas.microsoft.com/office/powerpoint/2010/main" val="64419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ターゲット牛に焦点を当てれば、以下の</a:t>
            </a:r>
            <a:r>
              <a:rPr kumimoji="1" lang="en-US" altLang="ja-JP" dirty="0" smtClean="0"/>
              <a:t>4</a:t>
            </a:r>
            <a:r>
              <a:rPr kumimoji="1" lang="ja-JP" altLang="en-US" dirty="0" smtClean="0"/>
              <a:t>パターンに大別できる</a:t>
            </a:r>
            <a:endParaRPr kumimoji="1" lang="en-US" altLang="ja-JP" dirty="0" smtClean="0"/>
          </a:p>
          <a:p>
            <a:r>
              <a:rPr kumimoji="1" lang="ja-JP" altLang="en-US" dirty="0" smtClean="0"/>
              <a:t>この中である程度のパターン</a:t>
            </a:r>
            <a:r>
              <a:rPr kumimoji="1" lang="en-US" altLang="ja-JP" dirty="0" smtClean="0"/>
              <a:t>2-4</a:t>
            </a:r>
            <a:r>
              <a:rPr kumimoji="1" lang="ja-JP" altLang="en-US" dirty="0" smtClean="0"/>
              <a:t>を許容することでコミュニティが継続しているとみなし、許容できない場合には変化点としてとらえることで、柔軟にコミュニティを定義する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a:t>
            </a:fld>
            <a:endParaRPr lang="ja-JP" altLang="en-US"/>
          </a:p>
        </p:txBody>
      </p:sp>
    </p:spTree>
    <p:extLst>
      <p:ext uri="{BB962C8B-B14F-4D97-AF65-F5344CB8AC3E}">
        <p14:creationId xmlns:p14="http://schemas.microsoft.com/office/powerpoint/2010/main" val="374246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4</a:t>
            </a:fld>
            <a:endParaRPr lang="ja-JP" altLang="en-US"/>
          </a:p>
        </p:txBody>
      </p:sp>
    </p:spTree>
    <p:extLst>
      <p:ext uri="{BB962C8B-B14F-4D97-AF65-F5344CB8AC3E}">
        <p14:creationId xmlns:p14="http://schemas.microsoft.com/office/powerpoint/2010/main" val="238515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ねらい・イメージについて</a:t>
            </a:r>
            <a:endParaRPr kumimoji="1" lang="en-US" altLang="ja-JP" dirty="0" smtClean="0"/>
          </a:p>
          <a:p>
            <a:r>
              <a:rPr kumimoji="1" lang="en-US" altLang="ja-JP" dirty="0" smtClean="0"/>
              <a:t>1. </a:t>
            </a:r>
            <a:r>
              <a:rPr kumimoji="1" lang="ja-JP" altLang="en-US" dirty="0" smtClean="0"/>
              <a:t>牛ごとに異なるはずのコミュニティの分岐点を今まで統一してみていたものを変化点という概念を導入して柔軟に考えることができるのではないかと考えられる</a:t>
            </a:r>
            <a:endParaRPr kumimoji="1" lang="en-US" altLang="ja-JP" dirty="0" smtClean="0"/>
          </a:p>
          <a:p>
            <a:r>
              <a:rPr kumimoji="1" lang="en-US" altLang="ja-JP" dirty="0" smtClean="0"/>
              <a:t>2.</a:t>
            </a:r>
            <a:r>
              <a:rPr kumimoji="1" lang="en-US" altLang="ja-JP" baseline="0" dirty="0" smtClean="0"/>
              <a:t> </a:t>
            </a:r>
            <a:r>
              <a:rPr kumimoji="1" lang="ja-JP" altLang="en-US" dirty="0" smtClean="0"/>
              <a:t>今までコミュニティの粒度をいくらにするか、という課題があったが、それをパラメータエータ・シータを変化させることで目的に応じてコミュニティの粒度を変えられる</a:t>
            </a:r>
            <a:endParaRPr kumimoji="1" lang="en-US" altLang="ja-JP" dirty="0" smtClean="0"/>
          </a:p>
          <a:p>
            <a:r>
              <a:rPr kumimoji="1" lang="ja-JP" altLang="en-US" dirty="0" smtClean="0"/>
              <a:t>コミュニティの同定方法や変化点検知の条件に問題がある場合もあるので完璧ではない．</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5</a:t>
            </a:fld>
            <a:endParaRPr lang="ja-JP" altLang="en-US"/>
          </a:p>
        </p:txBody>
      </p:sp>
    </p:spTree>
    <p:extLst>
      <p:ext uri="{BB962C8B-B14F-4D97-AF65-F5344CB8AC3E}">
        <p14:creationId xmlns:p14="http://schemas.microsoft.com/office/powerpoint/2010/main" val="1211666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動機として</a:t>
            </a:r>
            <a:r>
              <a:rPr kumimoji="1" lang="en-US" altLang="ja-JP" dirty="0" smtClean="0"/>
              <a:t>2</a:t>
            </a:r>
            <a:r>
              <a:rPr kumimoji="1" lang="ja-JP" altLang="en-US" dirty="0" smtClean="0"/>
              <a:t>点</a:t>
            </a:r>
            <a:endParaRPr kumimoji="1" lang="en-US" altLang="ja-JP" dirty="0" smtClean="0"/>
          </a:p>
          <a:p>
            <a:r>
              <a:rPr kumimoji="1" lang="en-US" altLang="ja-JP" dirty="0" smtClean="0"/>
              <a:t>1</a:t>
            </a:r>
            <a:r>
              <a:rPr kumimoji="1" lang="ja-JP" altLang="en-US" dirty="0" smtClean="0"/>
              <a:t>点目はコミュニティ抽出法としての</a:t>
            </a:r>
            <a:r>
              <a:rPr kumimoji="1" lang="en-US" altLang="ja-JP" dirty="0" smtClean="0"/>
              <a:t>Louvain</a:t>
            </a:r>
            <a:r>
              <a:rPr kumimoji="1" lang="ja-JP" altLang="en-US" dirty="0" smtClean="0"/>
              <a:t>法の限界→コミュニティ推定に動的グラフ推移を使用</a:t>
            </a:r>
            <a:endParaRPr kumimoji="1" lang="en-US" altLang="ja-JP" dirty="0" smtClean="0"/>
          </a:p>
          <a:p>
            <a:r>
              <a:rPr kumimoji="1" lang="en-US" altLang="ja-JP" dirty="0" smtClean="0"/>
              <a:t>2</a:t>
            </a:r>
            <a:r>
              <a:rPr kumimoji="1" lang="ja-JP" altLang="en-US" dirty="0" smtClean="0"/>
              <a:t>点目はコミュニティ変化点検知をする際にコミュニティ推定後のメンバのみから変化点を検知することが</a:t>
            </a:r>
            <a:r>
              <a:rPr kumimoji="1" lang="en-US" altLang="ja-JP" dirty="0" smtClean="0"/>
              <a:t>1</a:t>
            </a:r>
            <a:r>
              <a:rPr kumimoji="1" lang="ja-JP" altLang="en-US" dirty="0" smtClean="0"/>
              <a:t>点目の理由により限界にあるため，インタラクショングラフから変化点を検知した方が良いと考えたため</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9</a:t>
            </a:fld>
            <a:endParaRPr lang="ja-JP" altLang="en-US"/>
          </a:p>
        </p:txBody>
      </p:sp>
    </p:spTree>
    <p:extLst>
      <p:ext uri="{BB962C8B-B14F-4D97-AF65-F5344CB8AC3E}">
        <p14:creationId xmlns:p14="http://schemas.microsoft.com/office/powerpoint/2010/main" val="331697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14</a:t>
            </a:fld>
            <a:endParaRPr lang="ja-JP" altLang="en-US"/>
          </a:p>
        </p:txBody>
      </p:sp>
    </p:spTree>
    <p:extLst>
      <p:ext uri="{BB962C8B-B14F-4D97-AF65-F5344CB8AC3E}">
        <p14:creationId xmlns:p14="http://schemas.microsoft.com/office/powerpoint/2010/main" val="1227615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20</a:t>
            </a:fld>
            <a:endParaRPr lang="ja-JP" altLang="en-US"/>
          </a:p>
        </p:txBody>
      </p:sp>
    </p:spTree>
    <p:extLst>
      <p:ext uri="{BB962C8B-B14F-4D97-AF65-F5344CB8AC3E}">
        <p14:creationId xmlns:p14="http://schemas.microsoft.com/office/powerpoint/2010/main" val="97000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21</a:t>
            </a:fld>
            <a:endParaRPr lang="ja-JP" altLang="en-US"/>
          </a:p>
        </p:txBody>
      </p:sp>
    </p:spTree>
    <p:extLst>
      <p:ext uri="{BB962C8B-B14F-4D97-AF65-F5344CB8AC3E}">
        <p14:creationId xmlns:p14="http://schemas.microsoft.com/office/powerpoint/2010/main" val="3516604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34DAC-C9F9-CF4A-A3D9-4C6B1B503557}"/>
              </a:ext>
            </a:extLst>
          </p:cNvPr>
          <p:cNvSpPr>
            <a:spLocks noGrp="1"/>
          </p:cNvSpPr>
          <p:nvPr>
            <p:ph type="title" hasCustomPrompt="1"/>
          </p:nvPr>
        </p:nvSpPr>
        <p:spPr>
          <a:xfrm>
            <a:off x="1767454" y="2389869"/>
            <a:ext cx="7018200" cy="1325563"/>
          </a:xfrm>
          <a:prstGeom prst="rect">
            <a:avLst/>
          </a:prstGeom>
        </p:spPr>
        <p:txBody>
          <a:bodyPr/>
          <a:lstStyle>
            <a:lvl1pPr algn="l">
              <a:defRPr sz="4500" spc="225">
                <a:solidFill>
                  <a:srgbClr val="0E5D25"/>
                </a:solidFill>
                <a:effectLst/>
                <a:latin typeface="+mn-lt"/>
              </a:defRPr>
            </a:lvl1pPr>
          </a:lstStyle>
          <a:p>
            <a:r>
              <a:rPr kumimoji="1" lang="en-US" altLang="ja-JP" dirty="0"/>
              <a:t>Sample heading.</a:t>
            </a:r>
            <a:endParaRPr kumimoji="1" lang="ja-JP" altLang="en-US"/>
          </a:p>
        </p:txBody>
      </p:sp>
      <p:sp>
        <p:nvSpPr>
          <p:cNvPr id="15" name="テキスト プレースホルダー 14">
            <a:extLst>
              <a:ext uri="{FF2B5EF4-FFF2-40B4-BE49-F238E27FC236}">
                <a16:creationId xmlns:a16="http://schemas.microsoft.com/office/drawing/2014/main" id="{49B3FEEC-ABF9-9044-8DC2-DC35EB3567B7}"/>
              </a:ext>
            </a:extLst>
          </p:cNvPr>
          <p:cNvSpPr>
            <a:spLocks noGrp="1"/>
          </p:cNvSpPr>
          <p:nvPr>
            <p:ph type="body" sz="quarter" idx="10" hasCustomPrompt="1"/>
          </p:nvPr>
        </p:nvSpPr>
        <p:spPr>
          <a:xfrm>
            <a:off x="1776335" y="3625624"/>
            <a:ext cx="7004185" cy="1044575"/>
          </a:xfrm>
          <a:prstGeom prst="rect">
            <a:avLst/>
          </a:prstGeom>
        </p:spPr>
        <p:txBody>
          <a:bodyPr/>
          <a:lstStyle>
            <a:lvl1pPr marL="0" indent="0" algn="l">
              <a:buNone/>
              <a:defRPr sz="2700">
                <a:solidFill>
                  <a:sysClr val="windowText" lastClr="000000"/>
                </a:solidFill>
                <a:effectLst/>
                <a:latin typeface="+mn-lt"/>
              </a:defRPr>
            </a:lvl1pPr>
          </a:lstStyle>
          <a:p>
            <a:r>
              <a:rPr kumimoji="1" lang="en-US" altLang="ja-JP" dirty="0"/>
              <a:t>Sample heading. Click to add text.</a:t>
            </a:r>
            <a:endParaRPr kumimoji="1" lang="ja-JP" altLang="en-US"/>
          </a:p>
        </p:txBody>
      </p:sp>
      <p:pic>
        <p:nvPicPr>
          <p:cNvPr id="14" name="図 13">
            <a:extLst>
              <a:ext uri="{FF2B5EF4-FFF2-40B4-BE49-F238E27FC236}">
                <a16:creationId xmlns:a16="http://schemas.microsoft.com/office/drawing/2014/main" id="{61DF460C-2CEA-1046-9416-EA8EFF925778}"/>
              </a:ext>
            </a:extLst>
          </p:cNvPr>
          <p:cNvPicPr>
            <a:picLocks noChangeAspect="1"/>
          </p:cNvPicPr>
          <p:nvPr userDrawn="1"/>
        </p:nvPicPr>
        <p:blipFill>
          <a:blip r:embed="rId2"/>
          <a:stretch>
            <a:fillRect/>
          </a:stretch>
        </p:blipFill>
        <p:spPr>
          <a:xfrm>
            <a:off x="391049" y="2375401"/>
            <a:ext cx="1127509" cy="1935342"/>
          </a:xfrm>
          <a:prstGeom prst="rect">
            <a:avLst/>
          </a:prstGeom>
          <a:solidFill>
            <a:schemeClr val="accent2"/>
          </a:solidFill>
        </p:spPr>
      </p:pic>
      <p:sp>
        <p:nvSpPr>
          <p:cNvPr id="18" name="フリーフォーム 17">
            <a:extLst>
              <a:ext uri="{FF2B5EF4-FFF2-40B4-BE49-F238E27FC236}">
                <a16:creationId xmlns:a16="http://schemas.microsoft.com/office/drawing/2014/main" id="{E00CBC8E-4FBC-1E4B-9A00-EC488EF70759}"/>
              </a:ext>
            </a:extLst>
          </p:cNvPr>
          <p:cNvSpPr/>
          <p:nvPr userDrawn="1"/>
        </p:nvSpPr>
        <p:spPr>
          <a:xfrm rot="2111757">
            <a:off x="605251" y="2168671"/>
            <a:ext cx="600464" cy="2307411"/>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C6B171BE-8755-9D4C-B387-834511B39650}"/>
              </a:ext>
            </a:extLst>
          </p:cNvPr>
          <p:cNvSpPr>
            <a:spLocks noGrp="1"/>
          </p:cNvSpPr>
          <p:nvPr>
            <p:ph type="sldNum" sz="quarter" idx="11"/>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59782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5682" y="379568"/>
            <a:ext cx="7821117" cy="1143000"/>
          </a:xfrm>
          <a:prstGeom prst="rect">
            <a:avLst/>
          </a:prstGeom>
        </p:spPr>
        <p:txBody>
          <a:bodyPr/>
          <a:lstStyle>
            <a:lvl1pPr marL="0" marR="0" indent="0" algn="l" defTabSz="342900" rtl="0" eaLnBrk="0" fontAlgn="base" latinLnBrk="0" hangingPunct="0">
              <a:lnSpc>
                <a:spcPct val="100000"/>
              </a:lnSpc>
              <a:spcBef>
                <a:spcPct val="0"/>
              </a:spcBef>
              <a:spcAft>
                <a:spcPct val="0"/>
              </a:spcAft>
              <a:buClrTx/>
              <a:buSzTx/>
              <a:buFontTx/>
              <a:buNone/>
              <a:tabLst/>
              <a:defRPr>
                <a:solidFill>
                  <a:srgbClr val="0E5D25"/>
                </a:solidFill>
                <a:latin typeface="+mn-lt"/>
              </a:defRPr>
            </a:lvl1pPr>
          </a:lstStyle>
          <a:p>
            <a:r>
              <a:rPr lang="en-US" altLang="ja-JP" dirty="0"/>
              <a:t>Sample heading. Click to add text.</a:t>
            </a:r>
          </a:p>
        </p:txBody>
      </p:sp>
      <p:sp>
        <p:nvSpPr>
          <p:cNvPr id="3" name="コンテンツ プレースホルダ 2"/>
          <p:cNvSpPr>
            <a:spLocks noGrp="1"/>
          </p:cNvSpPr>
          <p:nvPr>
            <p:ph idx="1" hasCustomPrompt="1"/>
          </p:nvPr>
        </p:nvSpPr>
        <p:spPr>
          <a:xfrm>
            <a:off x="865682" y="1600201"/>
            <a:ext cx="7821117" cy="4525963"/>
          </a:xfrm>
          <a:prstGeom prst="rect">
            <a:avLst/>
          </a:prstGeom>
        </p:spPr>
        <p:txBody>
          <a:bodyPr/>
          <a:lstStyle>
            <a:lvl1pPr algn="l">
              <a:defRPr>
                <a:solidFill>
                  <a:schemeClr val="tx1"/>
                </a:solidFill>
                <a:latin typeface="+mn-lt"/>
              </a:defRPr>
            </a:lvl1pPr>
            <a:lvl2pPr algn="l">
              <a:defRPr>
                <a:solidFill>
                  <a:schemeClr val="tx1"/>
                </a:solidFill>
                <a:latin typeface="+mn-lt"/>
              </a:defRPr>
            </a:lvl2pPr>
            <a:lvl3pPr algn="l">
              <a:defRPr>
                <a:solidFill>
                  <a:schemeClr val="tx1"/>
                </a:solidFill>
                <a:latin typeface="+mn-lt"/>
              </a:defRPr>
            </a:lvl3pPr>
            <a:lvl4pPr algn="l">
              <a:defRPr>
                <a:solidFill>
                  <a:schemeClr val="tx1"/>
                </a:solidFill>
                <a:latin typeface="+mn-lt"/>
              </a:defRPr>
            </a:lvl4pPr>
            <a:lvl5pPr algn="l">
              <a:defRPr>
                <a:solidFill>
                  <a:schemeClr val="tx1"/>
                </a:solidFill>
                <a:latin typeface="+mn-lt"/>
              </a:defRPr>
            </a:lvl5pPr>
          </a:lstStyle>
          <a:p>
            <a:r>
              <a:rPr kumimoji="1" lang="en-US" altLang="ja-JP" dirty="0"/>
              <a:t>Sample heading. Click to add text.</a:t>
            </a:r>
            <a:endParaRPr kumimoji="1" lang="ja-JP" altLang="en-US"/>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4" name="フリーフォーム 3">
            <a:extLst>
              <a:ext uri="{FF2B5EF4-FFF2-40B4-BE49-F238E27FC236}">
                <a16:creationId xmlns:a16="http://schemas.microsoft.com/office/drawing/2014/main" id="{66C449FA-E0C6-CE43-BAEE-BFBB118DC70D}"/>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9A448A4-B02A-BD44-BD60-349B87CF0FDA}"/>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0A7B0E7E-F5E6-A645-978B-2F4FD0A468E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75474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658678E3-B29E-1A47-8A70-FAFEBB2E74E7}"/>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CEB08C4-8632-A043-937C-49F5891AAA95}"/>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961DC94-ADF4-0D4F-8E93-5480A087D41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641038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CA9615-4E7D-4E41-9D27-89B6237CAF5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3FDF-1079-0C47-BA65-E35310DA8E0F}"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p:titleStyle>
    <p:body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jpg"/><Relationship Id="rId7" Type="http://schemas.openxmlformats.org/officeDocument/2006/relationships/image" Target="../media/image33.png"/><Relationship Id="rId2" Type="http://schemas.openxmlformats.org/officeDocument/2006/relationships/image" Target="../media/image26.jp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JP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hyperlink" Target="https://library.naist.jp/mylimedio/dllimedio/showpdf2.cgi/DLPDFR012648_P1-48" TargetMode="External"/><Relationship Id="rId3" Type="http://schemas.microsoft.com/office/2007/relationships/media" Target="../media/media4.mp4"/><Relationship Id="rId7" Type="http://schemas.openxmlformats.org/officeDocument/2006/relationships/image" Target="../media/image4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11" Type="http://schemas.openxmlformats.org/officeDocument/2006/relationships/image" Target="../media/image36.png"/><Relationship Id="rId5" Type="http://schemas.openxmlformats.org/officeDocument/2006/relationships/slideLayout" Target="../slideLayouts/slideLayout3.xml"/><Relationship Id="rId10" Type="http://schemas.openxmlformats.org/officeDocument/2006/relationships/image" Target="../media/image31.png"/><Relationship Id="rId4" Type="http://schemas.openxmlformats.org/officeDocument/2006/relationships/video" Target="../media/media4.mp4"/><Relationship Id="rId9" Type="http://schemas.openxmlformats.org/officeDocument/2006/relationships/hyperlink" Target="https://www.researchgate.net/profile/Pascal_Held/publication/297570864_Dynamic_Clustering_in_Social_Networks_using_Louvain_and_Infomap_Method/links/56dfef8c08aec4b3333c2a12.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2.jpg"/><Relationship Id="rId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2.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37.jpg"/><Relationship Id="rId1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2.jp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2D6C1-FB40-CE4B-A367-79DF8B5BB2F2}"/>
              </a:ext>
            </a:extLst>
          </p:cNvPr>
          <p:cNvSpPr>
            <a:spLocks noGrp="1"/>
          </p:cNvSpPr>
          <p:nvPr>
            <p:ph type="title"/>
          </p:nvPr>
        </p:nvSpPr>
        <p:spPr/>
        <p:txBody>
          <a:bodyPr/>
          <a:lstStyle/>
          <a:p>
            <a:r>
              <a:rPr kumimoji="1" lang="en-US" altLang="ja-JP" dirty="0" smtClean="0"/>
              <a:t>Graph</a:t>
            </a:r>
            <a:r>
              <a:rPr lang="ja-JP" altLang="en-US" dirty="0"/>
              <a:t> </a:t>
            </a:r>
            <a:r>
              <a:rPr lang="en-US" altLang="ja-JP" dirty="0" smtClean="0"/>
              <a:t>Transition</a:t>
            </a:r>
            <a:endParaRPr kumimoji="1" lang="ja-JP" altLang="en-US" dirty="0"/>
          </a:p>
        </p:txBody>
      </p:sp>
      <p:sp>
        <p:nvSpPr>
          <p:cNvPr id="3" name="テキスト プレースホルダー 2">
            <a:extLst>
              <a:ext uri="{FF2B5EF4-FFF2-40B4-BE49-F238E27FC236}">
                <a16:creationId xmlns:a16="http://schemas.microsoft.com/office/drawing/2014/main" id="{0AEED9C1-B83F-7546-AD67-12F9C4F8A50A}"/>
              </a:ext>
            </a:extLst>
          </p:cNvPr>
          <p:cNvSpPr>
            <a:spLocks noGrp="1"/>
          </p:cNvSpPr>
          <p:nvPr>
            <p:ph type="body" sz="quarter" idx="10"/>
          </p:nvPr>
        </p:nvSpPr>
        <p:spPr/>
        <p:txBody>
          <a:bodyPr/>
          <a:lstStyle/>
          <a:p>
            <a:r>
              <a:rPr kumimoji="1" lang="en-US" altLang="ja-JP" dirty="0" smtClean="0"/>
              <a:t>Meeting Note.</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コミュニティ生成間隔について </a:t>
            </a:r>
            <a:r>
              <a:rPr lang="en-US" altLang="ja-JP" dirty="0" smtClean="0"/>
              <a:t>(</a:t>
            </a:r>
            <a:r>
              <a:rPr lang="ja-JP" altLang="en-US" dirty="0" smtClean="0"/>
              <a:t>仮説</a:t>
            </a:r>
            <a:r>
              <a:rPr lang="en-US" altLang="ja-JP" dirty="0" smtClean="0"/>
              <a:t>)</a:t>
            </a:r>
            <a:endParaRPr kumimoji="1" lang="ja-JP" altLang="en-US" dirty="0"/>
          </a:p>
        </p:txBody>
      </p:sp>
      <p:sp>
        <p:nvSpPr>
          <p:cNvPr id="3" name="コンテンツ プレースホルダー 2"/>
          <p:cNvSpPr>
            <a:spLocks noGrp="1"/>
          </p:cNvSpPr>
          <p:nvPr>
            <p:ph idx="1"/>
          </p:nvPr>
        </p:nvSpPr>
        <p:spPr>
          <a:xfrm>
            <a:off x="865683" y="1600201"/>
            <a:ext cx="3943710" cy="4525963"/>
          </a:xfrm>
          <a:ln>
            <a:solidFill>
              <a:schemeClr val="bg2">
                <a:lumMod val="50000"/>
              </a:schemeClr>
            </a:solidFill>
          </a:ln>
        </p:spPr>
        <p:txBody>
          <a:bodyPr/>
          <a:lstStyle/>
          <a:p>
            <a:r>
              <a:rPr lang="ja-JP" altLang="en-US" dirty="0" smtClean="0"/>
              <a:t>空間</a:t>
            </a:r>
            <a:r>
              <a:rPr lang="ja-JP" altLang="en-US" dirty="0"/>
              <a:t>同期</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10</a:t>
            </a:fld>
            <a:endParaRPr kumimoji="1" lang="ja-JP" altLang="en-US"/>
          </a:p>
        </p:txBody>
      </p:sp>
      <p:sp>
        <p:nvSpPr>
          <p:cNvPr id="17" name="コンテンツ プレースホルダー 2"/>
          <p:cNvSpPr txBox="1">
            <a:spLocks/>
          </p:cNvSpPr>
          <p:nvPr/>
        </p:nvSpPr>
        <p:spPr>
          <a:xfrm>
            <a:off x="4809393" y="1600200"/>
            <a:ext cx="3943710" cy="4525963"/>
          </a:xfrm>
          <a:prstGeom prst="rect">
            <a:avLst/>
          </a:prstGeom>
          <a:ln>
            <a:solidFill>
              <a:schemeClr val="bg2">
                <a:lumMod val="50000"/>
              </a:schemeClr>
            </a:solidFill>
          </a:ln>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a:t>行動</a:t>
            </a:r>
            <a:r>
              <a:rPr lang="ja-JP" altLang="en-US" dirty="0" smtClean="0"/>
              <a:t>同期</a:t>
            </a:r>
            <a:endParaRPr lang="ja-JP" altLang="en-US" dirty="0"/>
          </a:p>
        </p:txBody>
      </p:sp>
      <p:sp>
        <p:nvSpPr>
          <p:cNvPr id="18" name="楕円 17"/>
          <p:cNvSpPr/>
          <p:nvPr/>
        </p:nvSpPr>
        <p:spPr>
          <a:xfrm>
            <a:off x="1923138" y="241788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正方形/長方形 18"/>
              <p:cNvSpPr/>
              <p:nvPr/>
            </p:nvSpPr>
            <p:spPr>
              <a:xfrm>
                <a:off x="1810476" y="2426648"/>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0</m:t>
                      </m:r>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810476" y="2426648"/>
                <a:ext cx="377026"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074840" y="2778396"/>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2074840" y="2778396"/>
                <a:ext cx="377026" cy="369332"/>
              </a:xfrm>
              <a:prstGeom prst="rect">
                <a:avLst/>
              </a:prstGeom>
              <a:blipFill>
                <a:blip r:embed="rId3"/>
                <a:stretch>
                  <a:fillRect/>
                </a:stretch>
              </a:blipFill>
            </p:spPr>
            <p:txBody>
              <a:bodyPr/>
              <a:lstStyle/>
              <a:p>
                <a:r>
                  <a:rPr lang="ja-JP" altLang="en-US">
                    <a:noFill/>
                  </a:rPr>
                  <a:t> </a:t>
                </a:r>
              </a:p>
            </p:txBody>
          </p:sp>
        </mc:Fallback>
      </mc:AlternateContent>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074" y="3104170"/>
            <a:ext cx="746929" cy="456227"/>
          </a:xfrm>
          <a:prstGeom prst="rect">
            <a:avLst/>
          </a:prstGeom>
        </p:spPr>
      </p:pic>
      <p:cxnSp>
        <p:nvCxnSpPr>
          <p:cNvPr id="23" name="直線矢印コネクタ 22"/>
          <p:cNvCxnSpPr/>
          <p:nvPr/>
        </p:nvCxnSpPr>
        <p:spPr>
          <a:xfrm flipV="1">
            <a:off x="2837538" y="2532185"/>
            <a:ext cx="373465" cy="8000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024270" y="2778396"/>
                <a:ext cx="69980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𝑥</m:t>
                    </m:r>
                  </m:oMath>
                </a14:m>
                <a:r>
                  <a:rPr lang="en-US" altLang="ja-JP" dirty="0" smtClean="0"/>
                  <a:t> [m]</a:t>
                </a:r>
                <a:endParaRPr lang="ja-JP" altLang="en-US"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024270" y="2778396"/>
                <a:ext cx="699807" cy="369332"/>
              </a:xfrm>
              <a:prstGeom prst="rect">
                <a:avLst/>
              </a:prstGeom>
              <a:blipFill>
                <a:blip r:embed="rId5"/>
                <a:stretch>
                  <a:fillRect t="-10000" r="-8696" b="-26667"/>
                </a:stretch>
              </a:blipFill>
            </p:spPr>
            <p:txBody>
              <a:bodyPr/>
              <a:lstStyle/>
              <a:p>
                <a:r>
                  <a:rPr lang="ja-JP" altLang="en-US">
                    <a:noFill/>
                  </a:rPr>
                  <a:t> </a:t>
                </a:r>
              </a:p>
            </p:txBody>
          </p:sp>
        </mc:Fallback>
      </mc:AlternateContent>
      <p:pic>
        <p:nvPicPr>
          <p:cNvPr id="25" name="図 24"/>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20708" y="2386045"/>
            <a:ext cx="746929" cy="456227"/>
          </a:xfrm>
          <a:prstGeom prst="rect">
            <a:avLst/>
          </a:prstGeom>
          <a:solidFill>
            <a:schemeClr val="accent6"/>
          </a:solidFill>
        </p:spPr>
      </p:pic>
      <p:pic>
        <p:nvPicPr>
          <p:cNvPr id="26" name="図 25"/>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78163" y="2386044"/>
            <a:ext cx="746929" cy="456227"/>
          </a:xfrm>
          <a:prstGeom prst="rect">
            <a:avLst/>
          </a:prstGeom>
        </p:spPr>
      </p:pic>
      <p:pic>
        <p:nvPicPr>
          <p:cNvPr id="27" name="図 2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5173" y="2996006"/>
            <a:ext cx="746929" cy="456227"/>
          </a:xfrm>
          <a:prstGeom prst="rect">
            <a:avLst/>
          </a:prstGeom>
          <a:solidFill>
            <a:schemeClr val="accent6"/>
          </a:solidFill>
        </p:spPr>
      </p:pic>
      <p:pic>
        <p:nvPicPr>
          <p:cNvPr id="28" name="図 2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0858" y="2996005"/>
            <a:ext cx="746929" cy="456227"/>
          </a:xfrm>
          <a:prstGeom prst="rect">
            <a:avLst/>
          </a:prstGeom>
          <a:solidFill>
            <a:schemeClr val="accent6"/>
          </a:solidFill>
        </p:spPr>
      </p:pic>
      <p:pic>
        <p:nvPicPr>
          <p:cNvPr id="29" name="図 28"/>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17527" y="3605967"/>
            <a:ext cx="746929" cy="456227"/>
          </a:xfrm>
          <a:prstGeom prst="rect">
            <a:avLst/>
          </a:prstGeom>
          <a:solidFill>
            <a:schemeClr val="accent6"/>
          </a:solidFill>
        </p:spPr>
      </p:pic>
      <p:pic>
        <p:nvPicPr>
          <p:cNvPr id="31" name="図 30"/>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74982" y="3605967"/>
            <a:ext cx="746929" cy="456227"/>
          </a:xfrm>
          <a:prstGeom prst="rect">
            <a:avLst/>
          </a:prstGeom>
          <a:solidFill>
            <a:schemeClr val="accent6"/>
          </a:solidFill>
        </p:spPr>
      </p:pic>
      <p:sp>
        <p:nvSpPr>
          <p:cNvPr id="32" name="正方形/長方形 31"/>
          <p:cNvSpPr/>
          <p:nvPr/>
        </p:nvSpPr>
        <p:spPr>
          <a:xfrm>
            <a:off x="1416978" y="4629014"/>
            <a:ext cx="2777284" cy="1015663"/>
          </a:xfrm>
          <a:prstGeom prst="rect">
            <a:avLst/>
          </a:prstGeom>
        </p:spPr>
        <p:txBody>
          <a:bodyPr wrap="square">
            <a:spAutoFit/>
          </a:bodyPr>
          <a:lstStyle/>
          <a:p>
            <a:pPr>
              <a:lnSpc>
                <a:spcPct val="150000"/>
              </a:lnSpc>
            </a:pPr>
            <a:r>
              <a:rPr lang="ja-JP" altLang="en-US" sz="2000" dirty="0" smtClean="0"/>
              <a:t>空間同期の持続時間は比較的長い</a:t>
            </a:r>
            <a:endParaRPr lang="en-US" altLang="ja-JP" sz="2000" dirty="0"/>
          </a:p>
        </p:txBody>
      </p:sp>
      <p:sp>
        <p:nvSpPr>
          <p:cNvPr id="33" name="正方形/長方形 32"/>
          <p:cNvSpPr/>
          <p:nvPr/>
        </p:nvSpPr>
        <p:spPr>
          <a:xfrm>
            <a:off x="5402928" y="4614313"/>
            <a:ext cx="2735044" cy="1015663"/>
          </a:xfrm>
          <a:prstGeom prst="rect">
            <a:avLst/>
          </a:prstGeom>
        </p:spPr>
        <p:txBody>
          <a:bodyPr wrap="square">
            <a:spAutoFit/>
          </a:bodyPr>
          <a:lstStyle/>
          <a:p>
            <a:pPr>
              <a:lnSpc>
                <a:spcPct val="150000"/>
              </a:lnSpc>
            </a:pPr>
            <a:r>
              <a:rPr lang="ja-JP" altLang="en-US" sz="2000" dirty="0" smtClean="0"/>
              <a:t>行動同期の持続時間は比較的短い</a:t>
            </a:r>
            <a:endParaRPr lang="en-US" altLang="ja-JP" sz="2000" dirty="0"/>
          </a:p>
        </p:txBody>
      </p:sp>
    </p:spTree>
    <p:extLst>
      <p:ext uri="{BB962C8B-B14F-4D97-AF65-F5344CB8AC3E}">
        <p14:creationId xmlns:p14="http://schemas.microsoft.com/office/powerpoint/2010/main" val="1985943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smtClean="0"/>
              <a:t>DBSCAN</a:t>
            </a:r>
            <a:r>
              <a:rPr lang="ja-JP" altLang="en-US" dirty="0"/>
              <a:t> </a:t>
            </a:r>
            <a:r>
              <a:rPr lang="en-US" altLang="ja-JP" sz="2000" dirty="0"/>
              <a:t> (Density-based spatial clustering of applications with noise ) </a:t>
            </a:r>
            <a:endParaRPr kumimoji="1" lang="ja-JP" altLang="en-US" dirty="0"/>
          </a:p>
        </p:txBody>
      </p:sp>
      <p:sp>
        <p:nvSpPr>
          <p:cNvPr id="3" name="コンテンツ プレースホルダー 2"/>
          <p:cNvSpPr>
            <a:spLocks noGrp="1"/>
          </p:cNvSpPr>
          <p:nvPr>
            <p:ph idx="1"/>
          </p:nvPr>
        </p:nvSpPr>
        <p:spPr>
          <a:xfrm>
            <a:off x="865682" y="1600201"/>
            <a:ext cx="7821117" cy="2572965"/>
          </a:xfrm>
        </p:spPr>
        <p:txBody>
          <a:bodyPr/>
          <a:lstStyle/>
          <a:p>
            <a:pPr marL="342900" indent="-342900">
              <a:buFont typeface="Wingdings" panose="05000000000000000000" pitchFamily="2" charset="2"/>
              <a:buChar char="u"/>
            </a:pPr>
            <a:r>
              <a:rPr lang="ja-JP" altLang="en-US" sz="2000" dirty="0"/>
              <a:t>密度ベースのクラスタリング</a:t>
            </a:r>
            <a:endParaRPr lang="en-US" altLang="ja-JP" sz="2000" dirty="0"/>
          </a:p>
          <a:p>
            <a:pPr marL="342900" indent="-342900">
              <a:lnSpc>
                <a:spcPct val="150000"/>
              </a:lnSpc>
              <a:buFont typeface="Wingdings" panose="05000000000000000000" pitchFamily="2" charset="2"/>
              <a:buChar char="u"/>
            </a:pPr>
            <a:r>
              <a:rPr lang="ja-JP" altLang="en-US" sz="2000" dirty="0"/>
              <a:t>利点</a:t>
            </a:r>
            <a:endParaRPr lang="en-US" altLang="ja-JP" sz="2000" dirty="0"/>
          </a:p>
          <a:p>
            <a:pPr marL="342900" indent="-342900">
              <a:lnSpc>
                <a:spcPct val="150000"/>
              </a:lnSpc>
              <a:buFont typeface="Arial" panose="020B0604020202020204" pitchFamily="34" charset="0"/>
              <a:buChar char="•"/>
            </a:pPr>
            <a:r>
              <a:rPr lang="ja-JP" altLang="en-US" sz="2000" dirty="0"/>
              <a:t>クラスタ数を指定する必要がない</a:t>
            </a:r>
            <a:endParaRPr lang="en-US" altLang="ja-JP" sz="2000" dirty="0"/>
          </a:p>
          <a:p>
            <a:pPr marL="342900" indent="-342900">
              <a:lnSpc>
                <a:spcPct val="150000"/>
              </a:lnSpc>
              <a:buFont typeface="Arial" panose="020B0604020202020204" pitchFamily="34" charset="0"/>
              <a:buChar char="•"/>
            </a:pPr>
            <a:r>
              <a:rPr lang="ja-JP" altLang="en-US" sz="2000" dirty="0"/>
              <a:t>ノイズに対してロバスト</a:t>
            </a:r>
            <a:endParaRPr lang="en-US" altLang="ja-JP" sz="2000" dirty="0"/>
          </a:p>
          <a:p>
            <a:pPr marL="342900" indent="-342900">
              <a:lnSpc>
                <a:spcPct val="150000"/>
              </a:lnSpc>
              <a:buFont typeface="Arial" panose="020B0604020202020204" pitchFamily="34" charset="0"/>
              <a:buChar char="•"/>
            </a:pPr>
            <a:r>
              <a:rPr lang="ja-JP" altLang="en-US" sz="2000" dirty="0"/>
              <a:t>下の図のような入り組んだクラスタリングにも対応できる</a:t>
            </a:r>
            <a:endParaRPr lang="en-US" altLang="ja-JP" sz="20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11</a:t>
            </a:fld>
            <a:endParaRPr kumimoji="1" lang="ja-JP" altLang="en-US"/>
          </a:p>
        </p:txBody>
      </p:sp>
      <p:pic>
        <p:nvPicPr>
          <p:cNvPr id="5" name="コンテンツ プレースホルダ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103" y="4509214"/>
            <a:ext cx="2548808" cy="1847136"/>
          </a:xfrm>
          <a:prstGeom prst="rect">
            <a:avLst/>
          </a:prstGeom>
        </p:spPr>
      </p:pic>
    </p:spTree>
    <p:extLst>
      <p:ext uri="{BB962C8B-B14F-4D97-AF65-F5344CB8AC3E}">
        <p14:creationId xmlns:p14="http://schemas.microsoft.com/office/powerpoint/2010/main" val="4398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DBSCAN</a:t>
            </a:r>
            <a:r>
              <a:rPr lang="ja-JP" altLang="en-US" dirty="0"/>
              <a:t>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1"/>
                <a:ext cx="7821117" cy="1566414"/>
              </a:xfrm>
            </p:spPr>
            <p:txBody>
              <a:bodyPr/>
              <a:lstStyle/>
              <a:p>
                <a:r>
                  <a:rPr kumimoji="1" lang="ja-JP" altLang="en-US" dirty="0" smtClean="0"/>
                  <a:t>アルゴリズムの概要</a:t>
                </a:r>
                <a:endParaRPr kumimoji="1" lang="en-US" altLang="ja-JP" dirty="0" smtClean="0"/>
              </a:p>
              <a:p>
                <a:pPr lvl="1"/>
                <a:r>
                  <a:rPr lang="ja-JP" altLang="en-US" sz="2000" dirty="0" smtClean="0"/>
                  <a:t>コア </a:t>
                </a:r>
                <a:r>
                  <a:rPr lang="en-US" altLang="ja-JP" sz="2000" dirty="0" smtClean="0"/>
                  <a:t>(</a:t>
                </a:r>
                <a14:m>
                  <m:oMath xmlns:m="http://schemas.openxmlformats.org/officeDocument/2006/math">
                    <m:r>
                      <a:rPr lang="ja-JP" altLang="en-US" sz="2000" i="1">
                        <a:latin typeface="Cambria Math" panose="02040503050406030204" pitchFamily="18" charset="0"/>
                      </a:rPr>
                      <m:t>𝜀</m:t>
                    </m:r>
                  </m:oMath>
                </a14:m>
                <a:r>
                  <a:rPr lang="ja-JP" altLang="en-US" sz="2000" dirty="0" smtClean="0"/>
                  <a:t>近傍内に</a:t>
                </a:r>
                <a14:m>
                  <m:oMath xmlns:m="http://schemas.openxmlformats.org/officeDocument/2006/math">
                    <m:r>
                      <a:rPr lang="en-US" altLang="ja-JP" sz="2000" b="0" i="1" smtClean="0">
                        <a:latin typeface="Cambria Math" panose="02040503050406030204" pitchFamily="18" charset="0"/>
                      </a:rPr>
                      <m:t>𝑚𝑖𝑛𝑃𝑡𝑠</m:t>
                    </m:r>
                  </m:oMath>
                </a14:m>
                <a:r>
                  <a:rPr lang="ja-JP" altLang="en-US" sz="2000" dirty="0" smtClean="0"/>
                  <a:t>個以上点がある</a:t>
                </a:r>
                <a:r>
                  <a:rPr lang="en-US" altLang="ja-JP" sz="2000" dirty="0" smtClean="0"/>
                  <a:t>)</a:t>
                </a:r>
                <a:r>
                  <a:rPr lang="ja-JP" altLang="en-US" sz="2000" dirty="0"/>
                  <a:t>点</a:t>
                </a:r>
                <a:r>
                  <a:rPr lang="ja-JP" altLang="en-US" sz="2000" dirty="0" smtClean="0"/>
                  <a:t>を探索</a:t>
                </a:r>
                <a:endParaRPr lang="en-US" altLang="ja-JP" sz="2000" dirty="0" smtClean="0"/>
              </a:p>
              <a:p>
                <a:pPr lvl="1"/>
                <a:r>
                  <a:rPr kumimoji="1" lang="ja-JP" altLang="en-US" sz="2000" dirty="0" smtClean="0"/>
                  <a:t>コア点の</a:t>
                </a:r>
                <a14:m>
                  <m:oMath xmlns:m="http://schemas.openxmlformats.org/officeDocument/2006/math">
                    <m:r>
                      <a:rPr kumimoji="1" lang="ja-JP" altLang="en-US" sz="2000" i="1" smtClean="0">
                        <a:latin typeface="Cambria Math" panose="02040503050406030204" pitchFamily="18" charset="0"/>
                      </a:rPr>
                      <m:t>𝜀</m:t>
                    </m:r>
                  </m:oMath>
                </a14:m>
                <a:r>
                  <a:rPr kumimoji="1" lang="ja-JP" altLang="en-US" sz="2000" dirty="0" smtClean="0"/>
                  <a:t>近傍を探索し再帰的にクラスタを拡大</a:t>
                </a:r>
                <a:endParaRPr kumimoji="1" lang="en-US" altLang="ja-JP" sz="2000" dirty="0" smtClean="0"/>
              </a:p>
              <a:p>
                <a:pPr lvl="1"/>
                <a:r>
                  <a:rPr lang="ja-JP" altLang="en-US" sz="2000" dirty="0" smtClean="0"/>
                  <a:t>コア点でないかつコア点から到達可能でなければノイズ</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1"/>
                <a:ext cx="7821117" cy="1566414"/>
              </a:xfrm>
              <a:blipFill>
                <a:blip r:embed="rId2"/>
                <a:stretch>
                  <a:fillRect l="-1013" t="-4688" b="-546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12</a:t>
            </a:fld>
            <a:endParaRPr kumimoji="1" lang="ja-JP" altLang="en-US"/>
          </a:p>
        </p:txBody>
      </p:sp>
      <p:grpSp>
        <p:nvGrpSpPr>
          <p:cNvPr id="9" name="グループ化 8"/>
          <p:cNvGrpSpPr/>
          <p:nvPr/>
        </p:nvGrpSpPr>
        <p:grpSpPr>
          <a:xfrm>
            <a:off x="2367211" y="4329736"/>
            <a:ext cx="1312939" cy="1312939"/>
            <a:chOff x="1935804" y="2417323"/>
            <a:chExt cx="914400" cy="914400"/>
          </a:xfrm>
        </p:grpSpPr>
        <p:sp>
          <p:nvSpPr>
            <p:cNvPr id="6" name="楕円 5"/>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0" name="グループ化 9"/>
          <p:cNvGrpSpPr/>
          <p:nvPr/>
        </p:nvGrpSpPr>
        <p:grpSpPr>
          <a:xfrm>
            <a:off x="2853446" y="4169042"/>
            <a:ext cx="1312939" cy="1312939"/>
            <a:chOff x="1935804" y="2417323"/>
            <a:chExt cx="914400" cy="914400"/>
          </a:xfrm>
        </p:grpSpPr>
        <p:sp>
          <p:nvSpPr>
            <p:cNvPr id="11" name="楕円 10"/>
            <p:cNvSpPr/>
            <p:nvPr/>
          </p:nvSpPr>
          <p:spPr>
            <a:xfrm>
              <a:off x="1935804" y="2417323"/>
              <a:ext cx="914400" cy="914400"/>
            </a:xfrm>
            <a:prstGeom prst="ellipse">
              <a:avLst/>
            </a:prstGeom>
            <a:noFill/>
            <a:ln w="1905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2315182" y="2801565"/>
              <a:ext cx="145915" cy="145915"/>
            </a:xfrm>
            <a:prstGeom prst="ellipse">
              <a:avLst/>
            </a:prstGeom>
            <a:solidFill>
              <a:srgbClr val="FF0000"/>
            </a:solidFill>
            <a:ln>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p:nvGrpSpPr>
        <p:grpSpPr>
          <a:xfrm>
            <a:off x="3371759" y="4268077"/>
            <a:ext cx="1312939" cy="1312939"/>
            <a:chOff x="1935804" y="2417323"/>
            <a:chExt cx="914400" cy="914400"/>
          </a:xfrm>
        </p:grpSpPr>
        <p:sp>
          <p:nvSpPr>
            <p:cNvPr id="14" name="楕円 13"/>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3721697" y="3843803"/>
            <a:ext cx="1312939" cy="1312939"/>
            <a:chOff x="1935804" y="2417323"/>
            <a:chExt cx="914400" cy="914400"/>
          </a:xfrm>
        </p:grpSpPr>
        <p:sp>
          <p:nvSpPr>
            <p:cNvPr id="17" name="楕円 16"/>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0" name="直線矢印コネクタ 19"/>
          <p:cNvCxnSpPr>
            <a:stCxn id="12" idx="6"/>
            <a:endCxn id="15" idx="2"/>
          </p:cNvCxnSpPr>
          <p:nvPr/>
        </p:nvCxnSpPr>
        <p:spPr>
          <a:xfrm>
            <a:off x="3607687" y="4825511"/>
            <a:ext cx="308801" cy="99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5" idx="7"/>
            <a:endCxn id="18" idx="2"/>
          </p:cNvCxnSpPr>
          <p:nvPr/>
        </p:nvCxnSpPr>
        <p:spPr>
          <a:xfrm flipV="1">
            <a:off x="4095318" y="4500272"/>
            <a:ext cx="171108" cy="35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12" idx="2"/>
            <a:endCxn id="8" idx="7"/>
          </p:cNvCxnSpPr>
          <p:nvPr/>
        </p:nvCxnSpPr>
        <p:spPr>
          <a:xfrm flipH="1">
            <a:off x="3090770" y="4825511"/>
            <a:ext cx="307405" cy="86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グループ化 29"/>
          <p:cNvGrpSpPr/>
          <p:nvPr/>
        </p:nvGrpSpPr>
        <p:grpSpPr>
          <a:xfrm>
            <a:off x="4740612" y="4402693"/>
            <a:ext cx="1312939" cy="1312939"/>
            <a:chOff x="1935804" y="2417323"/>
            <a:chExt cx="914400" cy="914400"/>
          </a:xfrm>
        </p:grpSpPr>
        <p:sp>
          <p:nvSpPr>
            <p:cNvPr id="31" name="楕円 30"/>
            <p:cNvSpPr/>
            <p:nvPr/>
          </p:nvSpPr>
          <p:spPr>
            <a:xfrm>
              <a:off x="1935804" y="2417323"/>
              <a:ext cx="914400" cy="914400"/>
            </a:xfrm>
            <a:prstGeom prst="ellipse">
              <a:avLst/>
            </a:prstGeom>
            <a:noFill/>
            <a:ln w="190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2315182" y="2801565"/>
              <a:ext cx="145915" cy="14591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3" name="テキスト ボックス 32"/>
          <p:cNvSpPr txBox="1"/>
          <p:nvPr/>
        </p:nvSpPr>
        <p:spPr>
          <a:xfrm>
            <a:off x="5655013" y="4932850"/>
            <a:ext cx="872247" cy="400110"/>
          </a:xfrm>
          <a:prstGeom prst="rect">
            <a:avLst/>
          </a:prstGeom>
          <a:noFill/>
        </p:spPr>
        <p:txBody>
          <a:bodyPr wrap="square" rtlCol="0">
            <a:spAutoFit/>
          </a:bodyPr>
          <a:lstStyle/>
          <a:p>
            <a:r>
              <a:rPr kumimoji="1" lang="ja-JP" altLang="en-US" sz="2000" dirty="0" smtClean="0"/>
              <a:t>ノイズ</a:t>
            </a:r>
            <a:endParaRPr kumimoji="1" lang="ja-JP" altLang="en-US" sz="2000" dirty="0"/>
          </a:p>
        </p:txBody>
      </p:sp>
      <p:grpSp>
        <p:nvGrpSpPr>
          <p:cNvPr id="34" name="グループ化 33"/>
          <p:cNvGrpSpPr/>
          <p:nvPr/>
        </p:nvGrpSpPr>
        <p:grpSpPr>
          <a:xfrm>
            <a:off x="3025478" y="4605593"/>
            <a:ext cx="1312939" cy="1312939"/>
            <a:chOff x="1935804" y="2417323"/>
            <a:chExt cx="914400" cy="914400"/>
          </a:xfrm>
        </p:grpSpPr>
        <p:sp>
          <p:nvSpPr>
            <p:cNvPr id="35" name="楕円 34"/>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37" name="直線矢印コネクタ 36"/>
          <p:cNvCxnSpPr>
            <a:stCxn id="12" idx="4"/>
            <a:endCxn id="36" idx="1"/>
          </p:cNvCxnSpPr>
          <p:nvPr/>
        </p:nvCxnSpPr>
        <p:spPr>
          <a:xfrm>
            <a:off x="3502931" y="4930267"/>
            <a:ext cx="97958" cy="257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テキスト ボックス 50"/>
          <p:cNvSpPr txBox="1"/>
          <p:nvPr/>
        </p:nvSpPr>
        <p:spPr>
          <a:xfrm>
            <a:off x="2935635" y="3732778"/>
            <a:ext cx="872247" cy="400110"/>
          </a:xfrm>
          <a:prstGeom prst="rect">
            <a:avLst/>
          </a:prstGeom>
          <a:noFill/>
        </p:spPr>
        <p:txBody>
          <a:bodyPr wrap="square" rtlCol="0">
            <a:spAutoFit/>
          </a:bodyPr>
          <a:lstStyle/>
          <a:p>
            <a:r>
              <a:rPr kumimoji="1" lang="ja-JP" altLang="en-US" sz="2000" dirty="0" smtClean="0"/>
              <a:t>コア点</a:t>
            </a:r>
            <a:endParaRPr kumimoji="1" lang="ja-JP" altLang="en-US" sz="2000" dirty="0"/>
          </a:p>
        </p:txBody>
      </p:sp>
    </p:spTree>
    <p:extLst>
      <p:ext uri="{BB962C8B-B14F-4D97-AF65-F5344CB8AC3E}">
        <p14:creationId xmlns:p14="http://schemas.microsoft.com/office/powerpoint/2010/main" val="2912372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コミュニティ定義</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pPr>
                  <a:lnSpc>
                    <a:spcPct val="150000"/>
                  </a:lnSpc>
                </a:pPr>
                <a:r>
                  <a:rPr lang="ja-JP" altLang="en-US" dirty="0" smtClean="0"/>
                  <a:t>距離の時間平均をもとにノード間の密度を定義</a:t>
                </a:r>
                <a:endParaRPr lang="en-US" altLang="ja-JP" dirty="0" smtClean="0"/>
              </a:p>
              <a:p>
                <a:pPr>
                  <a:lnSpc>
                    <a:spcPct val="150000"/>
                  </a:lnSpc>
                </a:pPr>
                <a14:m>
                  <m:oMath xmlns:m="http://schemas.openxmlformats.org/officeDocument/2006/math">
                    <m:r>
                      <a:rPr kumimoji="1" lang="ja-JP" altLang="en-US" i="1" smtClean="0">
                        <a:latin typeface="Cambria Math" panose="02040503050406030204" pitchFamily="18" charset="0"/>
                      </a:rPr>
                      <m:t>𝜀</m:t>
                    </m:r>
                  </m:oMath>
                </a14:m>
                <a:r>
                  <a:rPr kumimoji="1" lang="ja-JP" altLang="en-US" dirty="0" smtClean="0"/>
                  <a:t>近傍を</a:t>
                </a:r>
                <a:r>
                  <a:rPr kumimoji="1" lang="en-US" altLang="ja-JP" dirty="0" smtClean="0"/>
                  <a:t>10 m</a:t>
                </a:r>
                <a:r>
                  <a:rPr kumimoji="1" lang="ja-JP" altLang="en-US" dirty="0" smtClean="0"/>
                  <a:t>とする</a:t>
                </a:r>
                <a:endParaRPr kumimoji="1" lang="en-US" altLang="ja-JP" dirty="0" smtClean="0"/>
              </a:p>
              <a:p>
                <a:pPr>
                  <a:lnSpc>
                    <a:spcPct val="150000"/>
                  </a:lnSpc>
                </a:pPr>
                <a14:m>
                  <m:oMath xmlns:m="http://schemas.openxmlformats.org/officeDocument/2006/math">
                    <m:r>
                      <a:rPr kumimoji="1" lang="en-US" altLang="ja-JP" b="0" i="1" smtClean="0">
                        <a:latin typeface="Cambria Math" panose="02040503050406030204" pitchFamily="18" charset="0"/>
                      </a:rPr>
                      <m:t>𝑚𝑖𝑛𝑃𝑡𝑠</m:t>
                    </m:r>
                  </m:oMath>
                </a14:m>
                <a:r>
                  <a:rPr kumimoji="1" lang="ja-JP" altLang="en-US" dirty="0" smtClean="0"/>
                  <a:t>を</a:t>
                </a:r>
                <a:r>
                  <a:rPr lang="en-US" altLang="ja-JP" dirty="0"/>
                  <a:t>2</a:t>
                </a:r>
                <a:r>
                  <a:rPr kumimoji="1" lang="ja-JP" altLang="en-US" dirty="0" smtClean="0"/>
                  <a:t>頭とする </a:t>
                </a:r>
                <a:r>
                  <a:rPr kumimoji="1" lang="en-US" altLang="ja-JP" dirty="0" smtClean="0"/>
                  <a:t>(</a:t>
                </a:r>
                <a14:m>
                  <m:oMath xmlns:m="http://schemas.openxmlformats.org/officeDocument/2006/math">
                    <m:r>
                      <a:rPr lang="ja-JP" altLang="en-US" i="1">
                        <a:latin typeface="Cambria Math" panose="02040503050406030204" pitchFamily="18" charset="0"/>
                      </a:rPr>
                      <m:t>𝜀</m:t>
                    </m:r>
                  </m:oMath>
                </a14:m>
                <a:r>
                  <a:rPr lang="ja-JP" altLang="en-US" dirty="0" smtClean="0"/>
                  <a:t>近傍内に</a:t>
                </a:r>
                <a:r>
                  <a:rPr lang="en-US" altLang="ja-JP" dirty="0" smtClean="0"/>
                  <a:t>2</a:t>
                </a:r>
                <a:r>
                  <a:rPr lang="ja-JP" altLang="en-US" dirty="0" smtClean="0"/>
                  <a:t>頭以上いればクラスタ</a:t>
                </a:r>
                <a:r>
                  <a:rPr lang="en-US" altLang="ja-JP" dirty="0" smtClean="0"/>
                  <a:t>)</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2"/>
                <a:stretch>
                  <a:fillRect l="-101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13</a:t>
            </a:fld>
            <a:endParaRPr kumimoji="1" lang="ja-JP" altLang="en-US"/>
          </a:p>
        </p:txBody>
      </p:sp>
      <p:sp>
        <p:nvSpPr>
          <p:cNvPr id="5" name="楕円 4"/>
          <p:cNvSpPr/>
          <p:nvPr/>
        </p:nvSpPr>
        <p:spPr>
          <a:xfrm>
            <a:off x="3600103" y="429472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9" y="4981010"/>
            <a:ext cx="746929" cy="456227"/>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4689333" y="4757528"/>
                <a:ext cx="82586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10</m:t>
                    </m:r>
                  </m:oMath>
                </a14:m>
                <a:r>
                  <a:rPr lang="en-US" altLang="ja-JP" dirty="0" smtClean="0"/>
                  <a:t> [m]</a:t>
                </a:r>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689333" y="4757528"/>
                <a:ext cx="825867" cy="369332"/>
              </a:xfrm>
              <a:prstGeom prst="rect">
                <a:avLst/>
              </a:prstGeom>
              <a:blipFill>
                <a:blip r:embed="rId4"/>
                <a:stretch>
                  <a:fillRect t="-8197" r="-7353" b="-24590"/>
                </a:stretch>
              </a:blipFill>
            </p:spPr>
            <p:txBody>
              <a:bodyPr/>
              <a:lstStyle/>
              <a:p>
                <a:r>
                  <a:rPr lang="ja-JP" altLang="en-US">
                    <a:noFill/>
                  </a:rPr>
                  <a:t> </a:t>
                </a:r>
              </a:p>
            </p:txBody>
          </p:sp>
        </mc:Fallback>
      </mc:AlternateContent>
      <p:cxnSp>
        <p:nvCxnSpPr>
          <p:cNvPr id="8" name="直線矢印コネクタ 7"/>
          <p:cNvCxnSpPr>
            <a:endCxn id="5" idx="7"/>
          </p:cNvCxnSpPr>
          <p:nvPr/>
        </p:nvCxnSpPr>
        <p:spPr>
          <a:xfrm flipV="1">
            <a:off x="4465533" y="4562546"/>
            <a:ext cx="695548" cy="59503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フリーフォーム 9"/>
          <p:cNvSpPr/>
          <p:nvPr/>
        </p:nvSpPr>
        <p:spPr>
          <a:xfrm rot="19665739">
            <a:off x="4530993" y="4344431"/>
            <a:ext cx="1006499" cy="267823"/>
          </a:xfrm>
          <a:custGeom>
            <a:avLst/>
            <a:gdLst>
              <a:gd name="connsiteX0" fmla="*/ 82371 w 1076786"/>
              <a:gd name="connsiteY0" fmla="*/ 564205 h 564205"/>
              <a:gd name="connsiteX1" fmla="*/ 82371 w 1076786"/>
              <a:gd name="connsiteY1" fmla="*/ 77822 h 564205"/>
              <a:gd name="connsiteX2" fmla="*/ 938405 w 1076786"/>
              <a:gd name="connsiteY2" fmla="*/ 457200 h 564205"/>
              <a:gd name="connsiteX3" fmla="*/ 1064865 w 1076786"/>
              <a:gd name="connsiteY3" fmla="*/ 0 h 564205"/>
            </a:gdLst>
            <a:ahLst/>
            <a:cxnLst>
              <a:cxn ang="0">
                <a:pos x="connsiteX0" y="connsiteY0"/>
              </a:cxn>
              <a:cxn ang="0">
                <a:pos x="connsiteX1" y="connsiteY1"/>
              </a:cxn>
              <a:cxn ang="0">
                <a:pos x="connsiteX2" y="connsiteY2"/>
              </a:cxn>
              <a:cxn ang="0">
                <a:pos x="connsiteX3" y="connsiteY3"/>
              </a:cxn>
            </a:cxnLst>
            <a:rect l="l" t="t" r="r" b="b"/>
            <a:pathLst>
              <a:path w="1076786" h="564205">
                <a:moveTo>
                  <a:pt x="82371" y="564205"/>
                </a:moveTo>
                <a:cubicBezTo>
                  <a:pt x="11035" y="329930"/>
                  <a:pt x="-60301" y="95656"/>
                  <a:pt x="82371" y="77822"/>
                </a:cubicBezTo>
                <a:cubicBezTo>
                  <a:pt x="225043" y="59988"/>
                  <a:pt x="774656" y="470170"/>
                  <a:pt x="938405" y="457200"/>
                </a:cubicBezTo>
                <a:cubicBezTo>
                  <a:pt x="1102154" y="444230"/>
                  <a:pt x="1083509" y="222115"/>
                  <a:pt x="106486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正方形/長方形 10"/>
          <p:cNvSpPr/>
          <p:nvPr/>
        </p:nvSpPr>
        <p:spPr>
          <a:xfrm>
            <a:off x="4813307" y="3791009"/>
            <a:ext cx="1107996" cy="369332"/>
          </a:xfrm>
          <a:prstGeom prst="rect">
            <a:avLst/>
          </a:prstGeom>
        </p:spPr>
        <p:txBody>
          <a:bodyPr wrap="none">
            <a:spAutoFit/>
          </a:bodyPr>
          <a:lstStyle/>
          <a:p>
            <a:r>
              <a:rPr lang="ja-JP" altLang="en-US" dirty="0" smtClean="0"/>
              <a:t>時間</a:t>
            </a:r>
            <a:r>
              <a:rPr lang="ja-JP" altLang="en-US" dirty="0"/>
              <a:t>平均</a:t>
            </a:r>
          </a:p>
        </p:txBody>
      </p:sp>
    </p:spTree>
    <p:extLst>
      <p:ext uri="{BB962C8B-B14F-4D97-AF65-F5344CB8AC3E}">
        <p14:creationId xmlns:p14="http://schemas.microsoft.com/office/powerpoint/2010/main" val="118013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Louvain</a:t>
            </a:r>
            <a:r>
              <a:rPr kumimoji="1" lang="ja-JP" altLang="en-US" dirty="0" smtClean="0"/>
              <a:t>法との比較結果</a:t>
            </a:r>
            <a:endParaRPr kumimoji="1" lang="ja-JP" altLang="en-US" dirty="0"/>
          </a:p>
        </p:txBody>
      </p:sp>
      <p:pic>
        <p:nvPicPr>
          <p:cNvPr id="5" name="145200-14535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4816475" y="1600390"/>
            <a:ext cx="4823636" cy="4243192"/>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14</a:t>
            </a:fld>
            <a:endParaRPr kumimoji="1" lang="ja-JP" altLang="en-US"/>
          </a:p>
        </p:txBody>
      </p:sp>
      <p:pic>
        <p:nvPicPr>
          <p:cNvPr id="6" name="145200-14535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600389"/>
            <a:ext cx="4816475" cy="4237037"/>
          </a:xfrm>
          <a:prstGeom prst="rect">
            <a:avLst/>
          </a:prstGeom>
        </p:spPr>
      </p:pic>
      <p:sp>
        <p:nvSpPr>
          <p:cNvPr id="7" name="テキスト ボックス 6"/>
          <p:cNvSpPr txBox="1"/>
          <p:nvPr/>
        </p:nvSpPr>
        <p:spPr>
          <a:xfrm>
            <a:off x="1206230" y="5915247"/>
            <a:ext cx="2451370" cy="707886"/>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r>
              <a:rPr lang="ja-JP" altLang="en-US" sz="2000" dirty="0" smtClean="0"/>
              <a:t>を用いたグラフクラスタリング</a:t>
            </a:r>
            <a:endParaRPr kumimoji="1" lang="ja-JP" altLang="en-US" sz="2000" dirty="0"/>
          </a:p>
        </p:txBody>
      </p:sp>
      <p:sp>
        <p:nvSpPr>
          <p:cNvPr id="8" name="テキスト ボックス 7"/>
          <p:cNvSpPr txBox="1"/>
          <p:nvPr/>
        </p:nvSpPr>
        <p:spPr>
          <a:xfrm>
            <a:off x="6002608" y="5956240"/>
            <a:ext cx="2451370" cy="400110"/>
          </a:xfrm>
          <a:prstGeom prst="rect">
            <a:avLst/>
          </a:prstGeom>
          <a:noFill/>
        </p:spPr>
        <p:txBody>
          <a:bodyPr wrap="square" rtlCol="0">
            <a:spAutoFit/>
          </a:bodyPr>
          <a:lstStyle/>
          <a:p>
            <a:pPr algn="ctr"/>
            <a:r>
              <a:rPr kumimoji="1" lang="en-US" altLang="ja-JP" sz="2000" dirty="0" smtClean="0"/>
              <a:t>DBSCAN</a:t>
            </a:r>
            <a:endParaRPr kumimoji="1" lang="ja-JP" altLang="en-US" sz="2000" dirty="0"/>
          </a:p>
        </p:txBody>
      </p:sp>
    </p:spTree>
    <p:extLst>
      <p:ext uri="{BB962C8B-B14F-4D97-AF65-F5344CB8AC3E}">
        <p14:creationId xmlns:p14="http://schemas.microsoft.com/office/powerpoint/2010/main" val="3090173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計算時間</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15</a:t>
            </a:fld>
            <a:endParaRPr kumimoji="1" lang="ja-JP" altLang="en-US"/>
          </a:p>
        </p:txBody>
      </p:sp>
      <p:cxnSp>
        <p:nvCxnSpPr>
          <p:cNvPr id="8" name="直線コネクタ 7"/>
          <p:cNvCxnSpPr/>
          <p:nvPr/>
        </p:nvCxnSpPr>
        <p:spPr>
          <a:xfrm>
            <a:off x="933450" y="1973580"/>
            <a:ext cx="7059930" cy="0"/>
          </a:xfrm>
          <a:prstGeom prst="line">
            <a:avLst/>
          </a:prstGeom>
        </p:spPr>
        <p:style>
          <a:lnRef idx="2">
            <a:schemeClr val="dk1"/>
          </a:lnRef>
          <a:fillRef idx="0">
            <a:schemeClr val="dk1"/>
          </a:fillRef>
          <a:effectRef idx="1">
            <a:schemeClr val="dk1"/>
          </a:effectRef>
          <a:fontRef idx="minor">
            <a:schemeClr val="tx1"/>
          </a:fontRef>
        </p:style>
      </p:cxnSp>
      <p:cxnSp>
        <p:nvCxnSpPr>
          <p:cNvPr id="9" name="直線コネクタ 8"/>
          <p:cNvCxnSpPr/>
          <p:nvPr/>
        </p:nvCxnSpPr>
        <p:spPr>
          <a:xfrm>
            <a:off x="933450" y="2522220"/>
            <a:ext cx="7059930" cy="0"/>
          </a:xfrm>
          <a:prstGeom prst="line">
            <a:avLst/>
          </a:prstGeom>
        </p:spPr>
        <p:style>
          <a:lnRef idx="2">
            <a:schemeClr val="dk1"/>
          </a:lnRef>
          <a:fillRef idx="0">
            <a:schemeClr val="dk1"/>
          </a:fillRef>
          <a:effectRef idx="1">
            <a:schemeClr val="dk1"/>
          </a:effectRef>
          <a:fontRef idx="minor">
            <a:schemeClr val="tx1"/>
          </a:fontRef>
        </p:style>
      </p:cxnSp>
      <p:sp>
        <p:nvSpPr>
          <p:cNvPr id="10" name="テキスト ボックス 9"/>
          <p:cNvSpPr txBox="1"/>
          <p:nvPr/>
        </p:nvSpPr>
        <p:spPr>
          <a:xfrm>
            <a:off x="865682" y="2047845"/>
            <a:ext cx="2993848" cy="400110"/>
          </a:xfrm>
          <a:prstGeom prst="rect">
            <a:avLst/>
          </a:prstGeom>
          <a:noFill/>
        </p:spPr>
        <p:txBody>
          <a:bodyPr wrap="square" rtlCol="0">
            <a:spAutoFit/>
          </a:bodyPr>
          <a:lstStyle/>
          <a:p>
            <a:pPr algn="ctr"/>
            <a:r>
              <a:rPr kumimoji="1" lang="en-US" altLang="ja-JP" sz="2000" dirty="0" smtClean="0"/>
              <a:t>2</a:t>
            </a:r>
            <a:r>
              <a:rPr kumimoji="1" lang="ja-JP" altLang="en-US" sz="2000" dirty="0" smtClean="0"/>
              <a:t>分ごと</a:t>
            </a:r>
            <a:r>
              <a:rPr kumimoji="1" lang="en-US" altLang="ja-JP" sz="2000" dirty="0" smtClean="0"/>
              <a:t>1</a:t>
            </a:r>
            <a:r>
              <a:rPr kumimoji="1" lang="ja-JP" altLang="en-US" sz="2000" dirty="0" smtClean="0"/>
              <a:t>日分の計算時間</a:t>
            </a:r>
            <a:endParaRPr kumimoji="1" lang="ja-JP" altLang="en-US" sz="2000" dirty="0"/>
          </a:p>
        </p:txBody>
      </p:sp>
      <p:sp>
        <p:nvSpPr>
          <p:cNvPr id="11" name="テキスト ボックス 10"/>
          <p:cNvSpPr txBox="1"/>
          <p:nvPr/>
        </p:nvSpPr>
        <p:spPr>
          <a:xfrm>
            <a:off x="3859530" y="2053530"/>
            <a:ext cx="1584960" cy="400110"/>
          </a:xfrm>
          <a:prstGeom prst="rect">
            <a:avLst/>
          </a:prstGeom>
          <a:noFill/>
        </p:spPr>
        <p:txBody>
          <a:bodyPr wrap="square" rtlCol="0">
            <a:spAutoFit/>
          </a:bodyPr>
          <a:lstStyle/>
          <a:p>
            <a:pPr algn="ctr"/>
            <a:r>
              <a:rPr kumimoji="1" lang="en-US" altLang="ja-JP" sz="2000" dirty="0" smtClean="0"/>
              <a:t>22</a:t>
            </a:r>
            <a:r>
              <a:rPr kumimoji="1" lang="ja-JP" altLang="en-US" sz="2000" dirty="0" smtClean="0"/>
              <a:t>分</a:t>
            </a:r>
            <a:endParaRPr kumimoji="1" lang="ja-JP" altLang="en-US" sz="2000" dirty="0"/>
          </a:p>
        </p:txBody>
      </p:sp>
      <p:sp>
        <p:nvSpPr>
          <p:cNvPr id="12" name="テキスト ボックス 11"/>
          <p:cNvSpPr txBox="1"/>
          <p:nvPr/>
        </p:nvSpPr>
        <p:spPr>
          <a:xfrm>
            <a:off x="6160770" y="2047845"/>
            <a:ext cx="1584960" cy="400110"/>
          </a:xfrm>
          <a:prstGeom prst="rect">
            <a:avLst/>
          </a:prstGeom>
          <a:noFill/>
        </p:spPr>
        <p:txBody>
          <a:bodyPr wrap="square" rtlCol="0">
            <a:spAutoFit/>
          </a:bodyPr>
          <a:lstStyle/>
          <a:p>
            <a:pPr algn="ctr"/>
            <a:r>
              <a:rPr lang="en-US" altLang="ja-JP" sz="2000" dirty="0" smtClean="0"/>
              <a:t>39</a:t>
            </a:r>
            <a:r>
              <a:rPr lang="ja-JP" altLang="en-US" sz="2000" dirty="0" smtClean="0"/>
              <a:t>分</a:t>
            </a:r>
            <a:endParaRPr kumimoji="1" lang="ja-JP" altLang="en-US" sz="2000" dirty="0"/>
          </a:p>
        </p:txBody>
      </p:sp>
      <p:sp>
        <p:nvSpPr>
          <p:cNvPr id="13" name="テキスト ボックス 12"/>
          <p:cNvSpPr txBox="1"/>
          <p:nvPr/>
        </p:nvSpPr>
        <p:spPr>
          <a:xfrm>
            <a:off x="3859530" y="1499206"/>
            <a:ext cx="1584960" cy="400110"/>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endParaRPr kumimoji="1" lang="ja-JP" altLang="en-US" sz="2000" dirty="0"/>
          </a:p>
        </p:txBody>
      </p:sp>
      <p:sp>
        <p:nvSpPr>
          <p:cNvPr id="14" name="テキスト ボックス 13"/>
          <p:cNvSpPr txBox="1"/>
          <p:nvPr/>
        </p:nvSpPr>
        <p:spPr>
          <a:xfrm>
            <a:off x="6160770" y="1499206"/>
            <a:ext cx="1584960" cy="400110"/>
          </a:xfrm>
          <a:prstGeom prst="rect">
            <a:avLst/>
          </a:prstGeom>
          <a:noFill/>
        </p:spPr>
        <p:txBody>
          <a:bodyPr wrap="square" rtlCol="0">
            <a:spAutoFit/>
          </a:bodyPr>
          <a:lstStyle/>
          <a:p>
            <a:pPr algn="ctr"/>
            <a:r>
              <a:rPr lang="en-US" altLang="ja-JP" sz="2000" dirty="0" smtClean="0"/>
              <a:t>DBSCAN</a:t>
            </a:r>
            <a:endParaRPr kumimoji="1" lang="ja-JP" altLang="en-US" sz="2000" dirty="0"/>
          </a:p>
        </p:txBody>
      </p:sp>
      <p:sp>
        <p:nvSpPr>
          <p:cNvPr id="15" name="テキスト ボックス 14"/>
          <p:cNvSpPr txBox="1"/>
          <p:nvPr/>
        </p:nvSpPr>
        <p:spPr>
          <a:xfrm>
            <a:off x="1251991" y="3462437"/>
            <a:ext cx="6800038" cy="234089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000" dirty="0" smtClean="0"/>
              <a:t>別に計算時間がかかるからといって良いクラスタリングができているという訳ではない</a:t>
            </a:r>
            <a:endParaRPr kumimoji="1" lang="en-US" altLang="ja-JP" sz="2000" dirty="0" smtClean="0"/>
          </a:p>
          <a:p>
            <a:pPr marL="342900" indent="-342900">
              <a:lnSpc>
                <a:spcPct val="150000"/>
              </a:lnSpc>
              <a:buFont typeface="Arial" panose="020B0604020202020204" pitchFamily="34" charset="0"/>
              <a:buChar char="•"/>
            </a:pPr>
            <a:r>
              <a:rPr lang="ja-JP" altLang="en-US" sz="2000" dirty="0" smtClean="0"/>
              <a:t>採食時などの一定間隔で分布している場合には有効</a:t>
            </a:r>
            <a:endParaRPr lang="en-US" altLang="ja-JP" sz="2000" dirty="0" smtClean="0"/>
          </a:p>
          <a:p>
            <a:pPr marL="342900" indent="-342900">
              <a:lnSpc>
                <a:spcPct val="150000"/>
              </a:lnSpc>
              <a:buFont typeface="Arial" panose="020B0604020202020204" pitchFamily="34" charset="0"/>
              <a:buChar char="•"/>
            </a:pPr>
            <a:r>
              <a:rPr kumimoji="1" lang="ja-JP" altLang="en-US" sz="2000" dirty="0" smtClean="0"/>
              <a:t>コア点の概念が時系列を考慮するグラフクラスタリングの際に必要になるかもしれない</a:t>
            </a:r>
            <a:endParaRPr kumimoji="1" lang="ja-JP" altLang="en-US" sz="2000" dirty="0"/>
          </a:p>
        </p:txBody>
      </p:sp>
    </p:spTree>
    <p:extLst>
      <p:ext uri="{BB962C8B-B14F-4D97-AF65-F5344CB8AC3E}">
        <p14:creationId xmlns:p14="http://schemas.microsoft.com/office/powerpoint/2010/main" val="318445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16</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法の改良</a:t>
            </a:r>
            <a:endParaRPr lang="ja-JP" altLang="en-US" dirty="0"/>
          </a:p>
        </p:txBody>
      </p:sp>
      <p:sp>
        <p:nvSpPr>
          <p:cNvPr id="4" name="テキスト ボックス 3"/>
          <p:cNvSpPr txBox="1"/>
          <p:nvPr/>
        </p:nvSpPr>
        <p:spPr>
          <a:xfrm>
            <a:off x="865682" y="1291735"/>
            <a:ext cx="6800038" cy="1938992"/>
          </a:xfrm>
          <a:prstGeom prst="rect">
            <a:avLst/>
          </a:prstGeom>
          <a:noFill/>
        </p:spPr>
        <p:txBody>
          <a:bodyPr wrap="square" rtlCol="0">
            <a:spAutoFit/>
          </a:bodyPr>
          <a:lstStyle/>
          <a:p>
            <a:pPr>
              <a:lnSpc>
                <a:spcPct val="150000"/>
              </a:lnSpc>
            </a:pPr>
            <a:r>
              <a:rPr kumimoji="1" lang="ja-JP" altLang="en-US" sz="2000" u="sng" dirty="0" smtClean="0"/>
              <a:t>現在</a:t>
            </a:r>
            <a:endParaRPr kumimoji="1" lang="en-US" altLang="ja-JP" sz="2000" u="sng" dirty="0" smtClean="0"/>
          </a:p>
          <a:p>
            <a:pPr marL="457200" indent="-457200">
              <a:lnSpc>
                <a:spcPct val="150000"/>
              </a:lnSpc>
              <a:buFont typeface="+mj-lt"/>
              <a:buAutoNum type="arabicPeriod"/>
            </a:pPr>
            <a:r>
              <a:rPr kumimoji="1" lang="ja-JP" altLang="en-US" sz="2000" dirty="0" smtClean="0"/>
              <a:t>スコア行列に従って重み</a:t>
            </a:r>
            <a:r>
              <a:rPr lang="ja-JP" altLang="en-US" sz="2000" dirty="0" smtClean="0"/>
              <a:t>付き無向グラフを作成</a:t>
            </a:r>
            <a:endParaRPr lang="en-US" altLang="ja-JP" sz="2000" dirty="0" smtClean="0"/>
          </a:p>
          <a:p>
            <a:pPr marL="457200" indent="-457200">
              <a:lnSpc>
                <a:spcPct val="150000"/>
              </a:lnSpc>
              <a:buFont typeface="+mj-lt"/>
              <a:buAutoNum type="arabicPeriod"/>
            </a:pPr>
            <a:r>
              <a:rPr kumimoji="1" lang="ja-JP" altLang="en-US" sz="2000" dirty="0" smtClean="0">
                <a:solidFill>
                  <a:schemeClr val="accent1">
                    <a:lumMod val="75000"/>
                  </a:schemeClr>
                </a:solidFill>
              </a:rPr>
              <a:t>重心法を使って閾値を決定し</a:t>
            </a:r>
            <a:r>
              <a:rPr kumimoji="1" lang="ja-JP" altLang="en-US" sz="2000" dirty="0" smtClean="0"/>
              <a:t>、重みなし無向グラフに変換</a:t>
            </a:r>
            <a:endParaRPr kumimoji="1" lang="en-US" altLang="ja-JP" sz="2000" dirty="0" smtClean="0"/>
          </a:p>
          <a:p>
            <a:pPr marL="457200" indent="-457200">
              <a:lnSpc>
                <a:spcPct val="150000"/>
              </a:lnSpc>
              <a:buFont typeface="+mj-lt"/>
              <a:buAutoNum type="arabicPeriod"/>
            </a:pPr>
            <a:r>
              <a:rPr lang="ja-JP" altLang="en-US" sz="2000" dirty="0"/>
              <a:t>重</a:t>
            </a:r>
            <a:r>
              <a:rPr lang="ja-JP" altLang="en-US" sz="2000" dirty="0" smtClean="0"/>
              <a:t>みなし無向グラフを用いて，グラフクラスタリングを行う</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602" y="3288688"/>
            <a:ext cx="3255118" cy="260409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3230727"/>
            <a:ext cx="3400019" cy="2720015"/>
          </a:xfrm>
          <a:prstGeom prst="rect">
            <a:avLst/>
          </a:prstGeom>
        </p:spPr>
      </p:pic>
      <p:sp>
        <p:nvSpPr>
          <p:cNvPr id="7" name="テキスト ボックス 6"/>
          <p:cNvSpPr txBox="1"/>
          <p:nvPr/>
        </p:nvSpPr>
        <p:spPr>
          <a:xfrm>
            <a:off x="593469" y="6077247"/>
            <a:ext cx="7344464" cy="461665"/>
          </a:xfrm>
          <a:prstGeom prst="rect">
            <a:avLst/>
          </a:prstGeom>
          <a:solidFill>
            <a:schemeClr val="bg1">
              <a:lumMod val="85000"/>
            </a:schemeClr>
          </a:solidFill>
          <a:ln>
            <a:solidFill>
              <a:schemeClr val="tx1"/>
            </a:solidFill>
          </a:ln>
        </p:spPr>
        <p:txBody>
          <a:bodyPr wrap="square" rtlCol="0">
            <a:spAutoFit/>
          </a:bodyPr>
          <a:lstStyle/>
          <a:p>
            <a:r>
              <a:rPr kumimoji="1" lang="ja-JP" altLang="en-US" sz="2400" dirty="0" smtClean="0"/>
              <a:t>問題点</a:t>
            </a:r>
            <a:r>
              <a:rPr kumimoji="1" lang="en-US" altLang="ja-JP" sz="2400" dirty="0" smtClean="0"/>
              <a:t>: </a:t>
            </a:r>
            <a:r>
              <a:rPr kumimoji="1" lang="ja-JP" altLang="en-US" sz="2400" dirty="0" smtClean="0"/>
              <a:t>閾値によってグラフの形が大きく変わってしまう</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p:cNvSpPr txBox="1"/>
              <p:nvPr/>
            </p:nvSpPr>
            <p:spPr>
              <a:xfrm>
                <a:off x="1684324" y="5520520"/>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684324" y="5520520"/>
                <a:ext cx="2052536" cy="461665"/>
              </a:xfrm>
              <a:prstGeom prst="rect">
                <a:avLst/>
              </a:prstGeom>
              <a:blipFill>
                <a:blip r:embed="rId4"/>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888685" y="5491540"/>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888685" y="5491540"/>
                <a:ext cx="2298951" cy="461665"/>
              </a:xfrm>
              <a:prstGeom prst="rect">
                <a:avLst/>
              </a:prstGeom>
              <a:blipFill>
                <a:blip r:embed="rId5"/>
                <a:stretch>
                  <a:fillRect t="-14474" r="-1857"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269260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17</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23" y="1326950"/>
            <a:ext cx="3255118" cy="260409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1256012"/>
            <a:ext cx="3400019" cy="272001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84" y="3897873"/>
            <a:ext cx="3529502" cy="2823602"/>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5343" y="3897873"/>
            <a:ext cx="3638879" cy="2911103"/>
          </a:xfrm>
          <a:prstGeom prst="rect">
            <a:avLst/>
          </a:prstGeom>
        </p:spPr>
      </p:pic>
      <mc:AlternateContent xmlns:mc="http://schemas.openxmlformats.org/markup-compatibility/2006" xmlns:a14="http://schemas.microsoft.com/office/drawing/2010/main">
        <mc:Choice Requires="a14">
          <p:sp>
            <p:nvSpPr>
              <p:cNvPr id="5" name="テキスト ボックス 4"/>
              <p:cNvSpPr txBox="1"/>
              <p:nvPr/>
            </p:nvSpPr>
            <p:spPr>
              <a:xfrm>
                <a:off x="1684324" y="3545805"/>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684324" y="3545805"/>
                <a:ext cx="2052536" cy="461665"/>
              </a:xfrm>
              <a:prstGeom prst="rect">
                <a:avLst/>
              </a:prstGeom>
              <a:blipFill>
                <a:blip r:embed="rId6"/>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13826" y="3541014"/>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13826" y="3541014"/>
                <a:ext cx="2298951" cy="461665"/>
              </a:xfrm>
              <a:prstGeom prst="rect">
                <a:avLst/>
              </a:prstGeom>
              <a:blipFill>
                <a:blip r:embed="rId7"/>
                <a:stretch>
                  <a:fillRect t="-14474" r="-185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836724" y="6297263"/>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836724" y="6297263"/>
                <a:ext cx="2052536" cy="461665"/>
              </a:xfrm>
              <a:prstGeom prst="rect">
                <a:avLst/>
              </a:prstGeom>
              <a:blipFill>
                <a:blip r:embed="rId8"/>
                <a:stretch>
                  <a:fillRect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5145307" y="6291003"/>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145307" y="6291003"/>
                <a:ext cx="2298951" cy="461665"/>
              </a:xfrm>
              <a:prstGeom prst="rect">
                <a:avLst/>
              </a:prstGeom>
              <a:blipFill>
                <a:blip r:embed="rId9"/>
                <a:stretch>
                  <a:fillRect t="-14474" r="-1857" b="-25000"/>
                </a:stretch>
              </a:blipFill>
            </p:spPr>
            <p:txBody>
              <a:bodyPr/>
              <a:lstStyle/>
              <a:p>
                <a:r>
                  <a:rPr lang="ja-JP" altLang="en-US">
                    <a:noFill/>
                  </a:rPr>
                  <a:t> </a:t>
                </a:r>
              </a:p>
            </p:txBody>
          </p:sp>
        </mc:Fallback>
      </mc:AlternateContent>
      <p:sp>
        <p:nvSpPr>
          <p:cNvPr id="11"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dirty="0" smtClean="0"/>
              <a:t>重み付きグラフ</a:t>
            </a:r>
            <a:endParaRPr lang="ja-JP" altLang="en-US" dirty="0"/>
          </a:p>
        </p:txBody>
      </p:sp>
      <p:sp>
        <p:nvSpPr>
          <p:cNvPr id="12" name="楕円 11"/>
          <p:cNvSpPr/>
          <p:nvPr/>
        </p:nvSpPr>
        <p:spPr>
          <a:xfrm>
            <a:off x="3636340" y="2177346"/>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7191338" y="2148768"/>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3684214" y="4780092"/>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7338572" y="4826993"/>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3787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18</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法について</a:t>
            </a:r>
            <a:endParaRPr lang="ja-JP" alt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74" y="2538231"/>
            <a:ext cx="8633460" cy="2667000"/>
          </a:xfrm>
          <a:prstGeom prst="rect">
            <a:avLst/>
          </a:prstGeom>
        </p:spPr>
      </p:pic>
      <p:sp>
        <p:nvSpPr>
          <p:cNvPr id="9" name="テキスト ボックス 8"/>
          <p:cNvSpPr txBox="1"/>
          <p:nvPr/>
        </p:nvSpPr>
        <p:spPr>
          <a:xfrm>
            <a:off x="671209" y="1522568"/>
            <a:ext cx="8015590" cy="1015663"/>
          </a:xfrm>
          <a:prstGeom prst="rect">
            <a:avLst/>
          </a:prstGeom>
          <a:noFill/>
        </p:spPr>
        <p:txBody>
          <a:bodyPr wrap="square" rtlCol="0">
            <a:spAutoFit/>
          </a:bodyPr>
          <a:lstStyle/>
          <a:p>
            <a:pPr marL="457200" indent="-457200">
              <a:buAutoNum type="arabicPeriod"/>
            </a:pPr>
            <a:r>
              <a:rPr lang="ja-JP" altLang="en-US" sz="2000" dirty="0" smtClean="0"/>
              <a:t>ランダム</a:t>
            </a:r>
            <a:r>
              <a:rPr lang="ja-JP" altLang="en-US" sz="2000" dirty="0"/>
              <a:t>な順序でノードを選択し，選択したノードを</a:t>
            </a:r>
            <a:r>
              <a:rPr lang="en-US" altLang="ja-JP" sz="2000" dirty="0"/>
              <a:t>Modularity</a:t>
            </a:r>
            <a:r>
              <a:rPr lang="ja-JP" altLang="en-US" sz="2000" dirty="0"/>
              <a:t>が最も高く</a:t>
            </a:r>
            <a:r>
              <a:rPr lang="ja-JP" altLang="en-US" sz="2000" dirty="0" smtClean="0"/>
              <a:t>なる</a:t>
            </a:r>
            <a:r>
              <a:rPr lang="ja-JP" altLang="en-US" sz="2000" dirty="0"/>
              <a:t>隣接ノードと同一クラスタと</a:t>
            </a:r>
            <a:r>
              <a:rPr lang="ja-JP" altLang="en-US" sz="2000" dirty="0" smtClean="0"/>
              <a:t>する</a:t>
            </a:r>
            <a:endParaRPr lang="en-US" altLang="ja-JP" sz="2000" dirty="0" smtClean="0"/>
          </a:p>
          <a:p>
            <a:pPr marL="457200" indent="-457200">
              <a:buAutoNum type="arabicPeriod"/>
            </a:pPr>
            <a:r>
              <a:rPr lang="ja-JP" altLang="en-US" sz="2000" dirty="0"/>
              <a:t>同一クラスタ内のノードとエッジを一括集約し</a:t>
            </a:r>
            <a:r>
              <a:rPr lang="ja-JP" altLang="en-US" sz="2000" dirty="0">
                <a:solidFill>
                  <a:schemeClr val="accent1">
                    <a:lumMod val="75000"/>
                  </a:schemeClr>
                </a:solidFill>
              </a:rPr>
              <a:t>重み付きグラフ</a:t>
            </a:r>
            <a:r>
              <a:rPr lang="ja-JP" altLang="en-US" sz="2000" dirty="0"/>
              <a:t>に変換</a:t>
            </a:r>
            <a:endParaRPr kumimoji="1" lang="ja-JP" altLang="en-US" sz="2000" dirty="0"/>
          </a:p>
        </p:txBody>
      </p:sp>
      <mc:AlternateContent xmlns:mc="http://schemas.openxmlformats.org/markup-compatibility/2006" xmlns:a14="http://schemas.microsoft.com/office/drawing/2010/main">
        <mc:Choice Requires="a14">
          <p:sp>
            <p:nvSpPr>
              <p:cNvPr id="10" name="テキスト ボックス 9"/>
              <p:cNvSpPr txBox="1"/>
              <p:nvPr/>
            </p:nvSpPr>
            <p:spPr>
              <a:xfrm>
                <a:off x="671209" y="5208845"/>
                <a:ext cx="8015590" cy="886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𝐴</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71209" y="5208845"/>
                <a:ext cx="8015590" cy="8868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71209" y="6095489"/>
                <a:ext cx="8015590" cy="779381"/>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𝑀</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の次数</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71209" y="6095489"/>
                <a:ext cx="8015590" cy="779381"/>
              </a:xfrm>
              <a:prstGeom prst="rect">
                <a:avLst/>
              </a:prstGeom>
              <a:blipFill>
                <a:blip r:embed="rId4"/>
                <a:stretch>
                  <a:fillRect t="-7031" b="-93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53957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19</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法を重み付きグラフに活用</a:t>
            </a:r>
            <a:endParaRPr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768445" y="1522568"/>
                <a:ext cx="8015590" cy="895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8445" y="1522568"/>
                <a:ext cx="8015590" cy="89575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500913" y="2418326"/>
                <a:ext cx="8550653" cy="1087157"/>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𝑊</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𝑊</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の重みの総和</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p>
              <a:p>
                <a:endParaRPr kumimoji="1" lang="ja-JP" altLang="en-US" sz="2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00913" y="2418326"/>
                <a:ext cx="8550653" cy="1087157"/>
              </a:xfrm>
              <a:prstGeom prst="rect">
                <a:avLst/>
              </a:prstGeom>
              <a:blipFill>
                <a:blip r:embed="rId7"/>
                <a:stretch>
                  <a:fillRect t="-5056" r="-285"/>
                </a:stretch>
              </a:blipFill>
            </p:spPr>
            <p:txBody>
              <a:bodyPr/>
              <a:lstStyle/>
              <a:p>
                <a:r>
                  <a:rPr lang="ja-JP" altLang="en-US">
                    <a:noFill/>
                  </a:rPr>
                  <a:t> </a:t>
                </a:r>
              </a:p>
            </p:txBody>
          </p:sp>
        </mc:Fallback>
      </mc:AlternateContent>
      <p:sp>
        <p:nvSpPr>
          <p:cNvPr id="8" name="テキスト ボックス 7"/>
          <p:cNvSpPr txBox="1"/>
          <p:nvPr/>
        </p:nvSpPr>
        <p:spPr>
          <a:xfrm>
            <a:off x="500913" y="3197707"/>
            <a:ext cx="8351257" cy="738664"/>
          </a:xfrm>
          <a:prstGeom prst="rect">
            <a:avLst/>
          </a:prstGeom>
          <a:noFill/>
        </p:spPr>
        <p:txBody>
          <a:bodyPr wrap="square" rtlCol="0">
            <a:spAutoFit/>
          </a:bodyPr>
          <a:lstStyle/>
          <a:p>
            <a:r>
              <a:rPr kumimoji="1" lang="en-US" altLang="ja-JP" sz="1400" dirty="0" smtClean="0">
                <a:hlinkClick r:id="rId8"/>
              </a:rPr>
              <a:t>https://library.naist.jp/mylimedio/dllimedio/showpdf2.cgi/DLPDFR012648_P1-48</a:t>
            </a:r>
            <a:endParaRPr kumimoji="1" lang="en-US" altLang="ja-JP" sz="1400" dirty="0" smtClean="0"/>
          </a:p>
          <a:p>
            <a:r>
              <a:rPr lang="en-US" altLang="ja-JP" sz="1400" dirty="0">
                <a:hlinkClick r:id="rId9"/>
              </a:rPr>
              <a:t>https://www.researchgate.net/profile/Pascal_Held/publication/297570864_Dynamic_Clustering_in_Social_Networks_using_Louvain_and_Infomap_Method/links/56dfef8c08aec4b3333c2a12.pdf</a:t>
            </a:r>
            <a:endParaRPr kumimoji="1" lang="ja-JP" altLang="en-US" sz="1400" dirty="0"/>
          </a:p>
        </p:txBody>
      </p:sp>
      <p:pic>
        <p:nvPicPr>
          <p:cNvPr id="6" name="140200-1403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650492" y="2849865"/>
            <a:ext cx="4401074" cy="3871610"/>
          </a:xfrm>
          <a:prstGeom prst="rect">
            <a:avLst/>
          </a:prstGeom>
        </p:spPr>
      </p:pic>
      <p:pic>
        <p:nvPicPr>
          <p:cNvPr id="7" name="140200-140355_X">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49420" y="2849864"/>
            <a:ext cx="4401072" cy="3871609"/>
          </a:xfrm>
          <a:prstGeom prst="rect">
            <a:avLst/>
          </a:prstGeom>
        </p:spPr>
      </p:pic>
    </p:spTree>
    <p:extLst>
      <p:ext uri="{BB962C8B-B14F-4D97-AF65-F5344CB8AC3E}">
        <p14:creationId xmlns:p14="http://schemas.microsoft.com/office/powerpoint/2010/main" val="4266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行動同期に基づくコミュニティ作成の課題</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89468" y="1522568"/>
                <a:ext cx="8197357" cy="4525963"/>
              </a:xfrm>
            </p:spPr>
            <p:txBody>
              <a:bodyPr/>
              <a:lstStyle/>
              <a:p>
                <a:r>
                  <a:rPr kumimoji="1" lang="ja-JP" altLang="en-US" dirty="0" smtClean="0"/>
                  <a:t>スコア行列の決め方</a:t>
                </a:r>
                <a:endParaRPr kumimoji="1" lang="en-US" altLang="ja-JP" dirty="0" smtClean="0"/>
              </a:p>
              <a:p>
                <a:pPr marL="300038" lvl="1" indent="0">
                  <a:buNone/>
                </a:pPr>
                <a14:m>
                  <m:oMath xmlns:m="http://schemas.openxmlformats.org/officeDocument/2006/math">
                    <m:r>
                      <a:rPr lang="en-US" altLang="ja-JP" sz="2000" i="1">
                        <a:latin typeface="Cambria Math" panose="02040503050406030204" pitchFamily="18" charset="0"/>
                      </a:rPr>
                      <m:t>𝑆</m:t>
                    </m:r>
                    <m:r>
                      <a:rPr lang="en-US" altLang="ja-JP" sz="2000" i="1">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3</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r>
                                <a:rPr lang="en-US" altLang="ja-JP" sz="2000" i="1">
                                  <a:latin typeface="Cambria Math" panose="02040503050406030204" pitchFamily="18" charset="0"/>
                                </a:rPr>
                                <m:t>9</m:t>
                              </m:r>
                            </m:e>
                          </m:mr>
                        </m:m>
                      </m:e>
                    </m:d>
                  </m:oMath>
                </a14:m>
                <a:r>
                  <a:rPr lang="ja-JP" altLang="en-US" dirty="0" smtClean="0"/>
                  <a:t>　</a:t>
                </a:r>
                <a:r>
                  <a:rPr lang="en-US" altLang="ja-JP" dirty="0" smtClean="0"/>
                  <a:t>or </a:t>
                </a:r>
                <a14:m>
                  <m:oMath xmlns:m="http://schemas.openxmlformats.org/officeDocument/2006/math">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𝐺</m:t>
                                  </m:r>
                                </m:sub>
                              </m:sSub>
                              <m:r>
                                <m:rPr>
                                  <m:brk m:alnAt="7"/>
                                </m:rP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𝑊</m:t>
                                  </m:r>
                                </m:sub>
                              </m:sSub>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𝑊</m:t>
                                  </m:r>
                                </m:sub>
                              </m:sSub>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𝐺</m:t>
                                  </m:r>
                                </m:sub>
                              </m:sSub>
                            </m:e>
                          </m:mr>
                        </m:m>
                      </m:e>
                    </m:d>
                  </m:oMath>
                </a14:m>
                <a:r>
                  <a:rPr lang="en-US" altLang="ja-JP" sz="2000" dirty="0" smtClean="0"/>
                  <a:t> </a:t>
                </a:r>
                <a:r>
                  <a:rPr lang="ja-JP" altLang="en-US" sz="2000" dirty="0" smtClean="0"/>
                  <a:t>は適当なのか．</a:t>
                </a:r>
                <a:endParaRPr lang="en-US" altLang="ja-JP" sz="2000" dirty="0" smtClean="0"/>
              </a:p>
              <a:p>
                <a:pPr marL="300038" lvl="1" indent="0">
                  <a:buNone/>
                </a:pPr>
                <a:r>
                  <a:rPr kumimoji="1" lang="ja-JP" altLang="en-US" sz="2000" dirty="0" smtClean="0"/>
                  <a:t>行動分類の推定精度がかなりの影響を及ぼす</a:t>
                </a:r>
                <a:endParaRPr kumimoji="1" lang="en-US" altLang="ja-JP" dirty="0" smtClean="0"/>
              </a:p>
              <a:p>
                <a:endParaRPr lang="en-US" altLang="ja-JP" dirty="0"/>
              </a:p>
              <a:p>
                <a:r>
                  <a:rPr kumimoji="1" lang="ja-JP" altLang="en-US" dirty="0" smtClean="0"/>
                  <a:t>同期を無視する距離の閾値の決め方</a:t>
                </a:r>
                <a:endParaRPr kumimoji="1" lang="en-US" altLang="ja-JP" dirty="0" smtClean="0"/>
              </a:p>
              <a:p>
                <a:pPr marL="642938" lvl="1" indent="-342900"/>
                <a:r>
                  <a:rPr kumimoji="1" lang="ja-JP" altLang="en-US" sz="2000" dirty="0" smtClean="0"/>
                  <a:t>小さな集団を捉えたいのか大きな集団を捉えたいのか，目的によって異なる</a:t>
                </a:r>
                <a:r>
                  <a:rPr lang="ja-JP" altLang="en-US" sz="2000" dirty="0" smtClean="0"/>
                  <a:t>．ケースバイケース</a:t>
                </a:r>
                <a:endParaRPr kumimoji="1" lang="en-US" altLang="ja-JP" sz="2000" dirty="0" smtClean="0"/>
              </a:p>
              <a:p>
                <a:pPr marL="642938" lvl="1" indent="-342900"/>
                <a:r>
                  <a:rPr lang="ja-JP" altLang="en-US" sz="2000" dirty="0" smtClean="0"/>
                  <a:t>行動によって放牧牛間の距離が異なるので構成されるコミュニティの大きさも異なるのではないか</a:t>
                </a:r>
                <a:endParaRPr lang="en-US" altLang="ja-JP" sz="2000" dirty="0" smtClean="0"/>
              </a:p>
              <a:p>
                <a:pPr marL="642938" lvl="1" indent="-342900"/>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89468" y="1522568"/>
                <a:ext cx="8197357" cy="4525963"/>
              </a:xfrm>
              <a:blipFill>
                <a:blip r:embed="rId3"/>
                <a:stretch>
                  <a:fillRect l="-967" t="-1617" r="-52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a:t>
            </a:fld>
            <a:endParaRPr kumimoji="1" lang="ja-JP" altLang="en-US"/>
          </a:p>
        </p:txBody>
      </p:sp>
      <p:sp>
        <p:nvSpPr>
          <p:cNvPr id="5" name="右矢印 4"/>
          <p:cNvSpPr/>
          <p:nvPr/>
        </p:nvSpPr>
        <p:spPr>
          <a:xfrm>
            <a:off x="2048608" y="5942447"/>
            <a:ext cx="281298" cy="672944"/>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465882" y="6078864"/>
            <a:ext cx="4928449" cy="400110"/>
          </a:xfrm>
          <a:prstGeom prst="rect">
            <a:avLst/>
          </a:prstGeom>
          <a:noFill/>
        </p:spPr>
        <p:txBody>
          <a:bodyPr wrap="square" rtlCol="0">
            <a:spAutoFit/>
          </a:bodyPr>
          <a:lstStyle/>
          <a:p>
            <a:r>
              <a:rPr kumimoji="1" lang="ja-JP" altLang="en-US" sz="2000" dirty="0" smtClean="0"/>
              <a:t>今のところアイデアがないので今回は省略</a:t>
            </a:r>
            <a:endParaRPr kumimoji="1" lang="ja-JP" altLang="en-US" sz="2000" dirty="0"/>
          </a:p>
        </p:txBody>
      </p:sp>
    </p:spTree>
    <p:extLst>
      <p:ext uri="{BB962C8B-B14F-4D97-AF65-F5344CB8AC3E}">
        <p14:creationId xmlns:p14="http://schemas.microsoft.com/office/powerpoint/2010/main" val="3604506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20</a:t>
            </a:fld>
            <a:endParaRPr kumimoji="1" lang="ja-JP" altLang="en-US" dirty="0"/>
          </a:p>
        </p:txBody>
      </p:sp>
      <p:sp>
        <p:nvSpPr>
          <p:cNvPr id="3" name="タイトル 1"/>
          <p:cNvSpPr txBox="1">
            <a:spLocks/>
          </p:cNvSpPr>
          <p:nvPr/>
        </p:nvSpPr>
        <p:spPr>
          <a:xfrm>
            <a:off x="865682" y="379568"/>
            <a:ext cx="8190769"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sz="3200" dirty="0" smtClean="0"/>
              <a:t>時系列を考慮したグラフクラスタリングについて</a:t>
            </a:r>
            <a:endParaRPr lang="ja-JP" altLang="en-US" sz="3200" dirty="0"/>
          </a:p>
        </p:txBody>
      </p:sp>
      <p:sp>
        <p:nvSpPr>
          <p:cNvPr id="4" name="テキスト ボックス 3"/>
          <p:cNvSpPr txBox="1"/>
          <p:nvPr/>
        </p:nvSpPr>
        <p:spPr>
          <a:xfrm>
            <a:off x="671209" y="4139514"/>
            <a:ext cx="7844141" cy="707886"/>
          </a:xfrm>
          <a:prstGeom prst="rect">
            <a:avLst/>
          </a:prstGeom>
          <a:noFill/>
        </p:spPr>
        <p:txBody>
          <a:bodyPr wrap="square" rtlCol="0">
            <a:spAutoFit/>
          </a:bodyPr>
          <a:lstStyle/>
          <a:p>
            <a:r>
              <a:rPr lang="ja-JP" altLang="en-US" sz="2000" dirty="0" smtClean="0"/>
              <a:t>牛の頭数を考慮し、全頭の情報を保持することが可能であるため、次のような方法で時系列性を考慮すれば良いのではないか</a:t>
            </a:r>
            <a:endParaRPr kumimoji="1" lang="ja-JP" altLang="en-US" sz="2000" dirty="0"/>
          </a:p>
        </p:txBody>
      </p:sp>
      <p:sp>
        <p:nvSpPr>
          <p:cNvPr id="5" name="テキスト ボックス 4"/>
          <p:cNvSpPr txBox="1"/>
          <p:nvPr/>
        </p:nvSpPr>
        <p:spPr>
          <a:xfrm>
            <a:off x="671209" y="1522568"/>
            <a:ext cx="7844141" cy="400110"/>
          </a:xfrm>
          <a:prstGeom prst="rect">
            <a:avLst/>
          </a:prstGeom>
          <a:noFill/>
        </p:spPr>
        <p:txBody>
          <a:bodyPr wrap="square" rtlCol="0">
            <a:spAutoFit/>
          </a:bodyPr>
          <a:lstStyle/>
          <a:p>
            <a:r>
              <a:rPr lang="ja-JP" altLang="en-US" sz="2000" u="sng" dirty="0" smtClean="0"/>
              <a:t>コミュニティの生成方法について</a:t>
            </a:r>
            <a:endParaRPr kumimoji="1" lang="ja-JP" altLang="en-US" sz="2000" u="sng" dirty="0"/>
          </a:p>
        </p:txBody>
      </p:sp>
      <p:sp>
        <p:nvSpPr>
          <p:cNvPr id="6" name="テキスト ボックス 5"/>
          <p:cNvSpPr txBox="1"/>
          <p:nvPr/>
        </p:nvSpPr>
        <p:spPr>
          <a:xfrm>
            <a:off x="671208" y="1922678"/>
            <a:ext cx="7752945" cy="707886"/>
          </a:xfrm>
          <a:prstGeom prst="rect">
            <a:avLst/>
          </a:prstGeom>
          <a:noFill/>
        </p:spPr>
        <p:txBody>
          <a:bodyPr wrap="square" rtlCol="0">
            <a:spAutoFit/>
          </a:bodyPr>
          <a:lstStyle/>
          <a:p>
            <a:r>
              <a:rPr lang="ja-JP" altLang="en-US" sz="2000" dirty="0" smtClean="0"/>
              <a:t>現在は</a:t>
            </a:r>
            <a:r>
              <a:rPr lang="en-US" altLang="ja-JP" sz="2000" dirty="0" smtClean="0"/>
              <a:t>2</a:t>
            </a:r>
            <a:r>
              <a:rPr lang="ja-JP" altLang="en-US" sz="2000" dirty="0" smtClean="0"/>
              <a:t>分ごとに生成したコミュニティを</a:t>
            </a:r>
            <a:r>
              <a:rPr lang="en-US" altLang="ja-JP" sz="2000" dirty="0" smtClean="0"/>
              <a:t>5</a:t>
            </a:r>
            <a:r>
              <a:rPr lang="ja-JP" altLang="en-US" sz="2000" dirty="0" smtClean="0"/>
              <a:t>個ごと（</a:t>
            </a:r>
            <a:r>
              <a:rPr lang="en-US" altLang="ja-JP" sz="2000" dirty="0" smtClean="0"/>
              <a:t>10</a:t>
            </a:r>
            <a:r>
              <a:rPr lang="ja-JP" altLang="en-US" sz="2000" dirty="0" smtClean="0"/>
              <a:t>分ごと）に和集合をとってコミュニティとしている</a:t>
            </a:r>
            <a:endParaRPr kumimoji="1" lang="ja-JP" altLang="en-US" sz="2000" dirty="0"/>
          </a:p>
        </p:txBody>
      </p:sp>
      <p:pic>
        <p:nvPicPr>
          <p:cNvPr id="7" name="図 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2709437"/>
            <a:ext cx="746929" cy="456227"/>
          </a:xfrm>
          <a:prstGeom prst="rect">
            <a:avLst/>
          </a:prstGeom>
          <a:solidFill>
            <a:schemeClr val="accent6"/>
          </a:solidFill>
        </p:spPr>
      </p:pic>
      <p:pic>
        <p:nvPicPr>
          <p:cNvPr id="8" name="図 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3326797"/>
            <a:ext cx="746929" cy="456227"/>
          </a:xfrm>
          <a:prstGeom prst="rect">
            <a:avLst/>
          </a:prstGeom>
        </p:spPr>
      </p:pic>
      <p:pic>
        <p:nvPicPr>
          <p:cNvPr id="9" name="図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14858" y="2700697"/>
            <a:ext cx="746929" cy="456227"/>
          </a:xfrm>
          <a:prstGeom prst="rect">
            <a:avLst/>
          </a:prstGeom>
          <a:solidFill>
            <a:schemeClr val="accent6"/>
          </a:solidFill>
        </p:spPr>
      </p:pic>
      <p:pic>
        <p:nvPicPr>
          <p:cNvPr id="10" name="図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4001" y="3318058"/>
            <a:ext cx="746929" cy="456227"/>
          </a:xfrm>
          <a:prstGeom prst="rect">
            <a:avLst/>
          </a:prstGeom>
          <a:solidFill>
            <a:schemeClr val="accent6"/>
          </a:solidFill>
        </p:spPr>
      </p:pic>
      <p:pic>
        <p:nvPicPr>
          <p:cNvPr id="11" name="図 10"/>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2720998"/>
            <a:ext cx="746929" cy="456227"/>
          </a:xfrm>
          <a:prstGeom prst="rect">
            <a:avLst/>
          </a:prstGeom>
          <a:solidFill>
            <a:schemeClr val="accent6"/>
          </a:solidFill>
        </p:spPr>
      </p:pic>
      <p:pic>
        <p:nvPicPr>
          <p:cNvPr id="12" name="図 1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3313633"/>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13" name="テキスト ボックス 12"/>
              <p:cNvSpPr txBox="1"/>
              <p:nvPr/>
            </p:nvSpPr>
            <p:spPr>
              <a:xfrm>
                <a:off x="910353" y="3712325"/>
                <a:ext cx="66294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𝑡</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910353" y="3712325"/>
                <a:ext cx="662947" cy="400110"/>
              </a:xfrm>
              <a:prstGeom prst="rect">
                <a:avLst/>
              </a:prstGeom>
              <a:blipFill>
                <a:blip r:embed="rId4"/>
                <a:stretch>
                  <a:fillRect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2095202" y="3697691"/>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2095202" y="3697691"/>
                <a:ext cx="786240" cy="400110"/>
              </a:xfrm>
              <a:prstGeom prst="rect">
                <a:avLst/>
              </a:prstGeom>
              <a:blipFill>
                <a:blip r:embed="rId5"/>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4286464" y="3703586"/>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286464" y="3703586"/>
                <a:ext cx="786240" cy="400110"/>
              </a:xfrm>
              <a:prstGeom prst="rect">
                <a:avLst/>
              </a:prstGeom>
              <a:blipFill>
                <a:blip r:embed="rId6"/>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301627" y="3113578"/>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m:t>
                      </m:r>
                    </m:oMath>
                  </m:oMathPara>
                </a14:m>
                <a:endParaRPr kumimoji="1" lang="ja-JP" altLang="en-US" sz="20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301627" y="3113578"/>
                <a:ext cx="786240" cy="400110"/>
              </a:xfrm>
              <a:prstGeom prst="rect">
                <a:avLst/>
              </a:prstGeom>
              <a:blipFill>
                <a:blip r:embed="rId7"/>
                <a:stretch>
                  <a:fillRect/>
                </a:stretch>
              </a:blipFill>
            </p:spPr>
            <p:txBody>
              <a:bodyPr/>
              <a:lstStyle/>
              <a:p>
                <a:r>
                  <a:rPr lang="ja-JP" altLang="en-US">
                    <a:noFill/>
                  </a:rPr>
                  <a:t> </a:t>
                </a:r>
              </a:p>
            </p:txBody>
          </p:sp>
        </mc:Fallback>
      </mc:AlternateContent>
      <p:sp>
        <p:nvSpPr>
          <p:cNvPr id="17" name="右矢印 16"/>
          <p:cNvSpPr/>
          <p:nvPr/>
        </p:nvSpPr>
        <p:spPr>
          <a:xfrm>
            <a:off x="5345377" y="3025302"/>
            <a:ext cx="525294" cy="484632"/>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2797188"/>
            <a:ext cx="746929" cy="456227"/>
          </a:xfrm>
          <a:prstGeom prst="rect">
            <a:avLst/>
          </a:prstGeom>
          <a:solidFill>
            <a:schemeClr val="accent6"/>
          </a:solidFill>
        </p:spPr>
      </p:pic>
      <p:pic>
        <p:nvPicPr>
          <p:cNvPr id="19" name="図 1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3414548"/>
            <a:ext cx="746929" cy="456227"/>
          </a:xfrm>
          <a:prstGeom prst="rect">
            <a:avLst/>
          </a:prstGeom>
        </p:spPr>
      </p:pic>
      <p:pic>
        <p:nvPicPr>
          <p:cNvPr id="20" name="図 1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9691" y="2802745"/>
            <a:ext cx="746929" cy="456227"/>
          </a:xfrm>
          <a:prstGeom prst="rect">
            <a:avLst/>
          </a:prstGeom>
          <a:solidFill>
            <a:schemeClr val="accent6"/>
          </a:solidFill>
        </p:spPr>
      </p:pic>
      <p:pic>
        <p:nvPicPr>
          <p:cNvPr id="21" name="図 2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5628" y="3420106"/>
            <a:ext cx="746929" cy="456227"/>
          </a:xfrm>
          <a:prstGeom prst="rect">
            <a:avLst/>
          </a:prstGeom>
          <a:solidFill>
            <a:schemeClr val="accent6"/>
          </a:solidFill>
        </p:spPr>
      </p:pic>
      <p:pic>
        <p:nvPicPr>
          <p:cNvPr id="22" name="図 2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1403" y="2827471"/>
            <a:ext cx="746929" cy="456227"/>
          </a:xfrm>
          <a:prstGeom prst="rect">
            <a:avLst/>
          </a:prstGeom>
          <a:solidFill>
            <a:schemeClr val="accent6"/>
          </a:solidFill>
        </p:spPr>
      </p:pic>
      <p:pic>
        <p:nvPicPr>
          <p:cNvPr id="23" name="図 22"/>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98197" y="3420106"/>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24" name="テキスト ボックス 23"/>
              <p:cNvSpPr txBox="1"/>
              <p:nvPr/>
            </p:nvSpPr>
            <p:spPr>
              <a:xfrm>
                <a:off x="907672" y="4847400"/>
                <a:ext cx="7607678" cy="8445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nary>
                        <m:naryPr>
                          <m:chr m:val="∑"/>
                          <m:supHide m:val="on"/>
                          <m:ctrlPr>
                            <a:rPr kumimoji="1" lang="en-US" altLang="ja-JP" sz="2000" b="0" i="1" smtClean="0">
                              <a:latin typeface="Cambria Math" panose="02040503050406030204" pitchFamily="18" charset="0"/>
                            </a:rPr>
                          </m:ctrlPr>
                        </m:naryPr>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up/>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b="0" i="1" smtClean="0">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sup>
                          </m:sSup>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𝑋</m:t>
                              </m:r>
                            </m:e>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Sub>
                        </m:e>
                      </m:nary>
                    </m:oMath>
                  </m:oMathPara>
                </a14:m>
                <a:endParaRPr kumimoji="1" lang="ja-JP" altLang="en-US" sz="20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907672" y="4847400"/>
                <a:ext cx="7607678" cy="844590"/>
              </a:xfrm>
              <a:prstGeom prst="rect">
                <a:avLst/>
              </a:prstGeom>
              <a:blipFill>
                <a:blip r:embed="rId8"/>
                <a:stretch>
                  <a:fillRect/>
                </a:stretch>
              </a:blipFill>
            </p:spPr>
            <p:txBody>
              <a:bodyPr/>
              <a:lstStyle/>
              <a:p>
                <a:r>
                  <a:rPr lang="ja-JP" altLang="en-US">
                    <a:noFill/>
                  </a:rPr>
                  <a:t> </a:t>
                </a:r>
              </a:p>
            </p:txBody>
          </p:sp>
        </mc:Fallback>
      </mc:AlternateContent>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9085" y="5636119"/>
            <a:ext cx="1306727" cy="1045382"/>
          </a:xfrm>
          <a:prstGeom prst="rect">
            <a:avLst/>
          </a:prstGeom>
        </p:spPr>
      </p:pic>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951" y="5637505"/>
            <a:ext cx="1306727" cy="1045382"/>
          </a:xfrm>
          <a:prstGeom prst="rect">
            <a:avLst/>
          </a:prstGeom>
        </p:spPr>
      </p:pic>
      <p:pic>
        <p:nvPicPr>
          <p:cNvPr id="27" name="図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2934" y="5630899"/>
            <a:ext cx="1306727" cy="1045382"/>
          </a:xfrm>
          <a:prstGeom prst="rect">
            <a:avLst/>
          </a:prstGeom>
        </p:spPr>
      </p:pic>
      <mc:AlternateContent xmlns:mc="http://schemas.openxmlformats.org/markup-compatibility/2006" xmlns:a14="http://schemas.microsoft.com/office/drawing/2010/main">
        <mc:Choice Requires="a14">
          <p:sp>
            <p:nvSpPr>
              <p:cNvPr id="29" name="正方形/長方形 28"/>
              <p:cNvSpPr/>
              <p:nvPr/>
            </p:nvSpPr>
            <p:spPr>
              <a:xfrm>
                <a:off x="2996987" y="5974144"/>
                <a:ext cx="993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1</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96987" y="5974144"/>
                <a:ext cx="993670"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4883198" y="5975384"/>
                <a:ext cx="1715233" cy="37241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4</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4883198" y="5975384"/>
                <a:ext cx="1715233" cy="37241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865682" y="5947457"/>
                <a:ext cx="9534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65682" y="5947457"/>
                <a:ext cx="953403" cy="461665"/>
              </a:xfrm>
              <a:prstGeom prst="rect">
                <a:avLst/>
              </a:prstGeom>
              <a:blipFill>
                <a:blip r:embed="rId13"/>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234691" y="6491615"/>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1</m:t>
                          </m:r>
                        </m:sub>
                      </m:sSub>
                    </m:oMath>
                  </m:oMathPara>
                </a14:m>
                <a:endParaRPr lang="ja-JP" altLang="en-US"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234691" y="6491615"/>
                <a:ext cx="489749" cy="369332"/>
              </a:xfrm>
              <a:prstGeom prst="rect">
                <a:avLst/>
              </a:prstGeom>
              <a:blipFill>
                <a:blip r:embed="rId14"/>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4135583" y="6491615"/>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2</m:t>
                          </m:r>
                        </m:sub>
                      </m:sSub>
                    </m:oMath>
                  </m:oMathPara>
                </a14:m>
                <a:endParaRPr lang="ja-JP" altLang="en-US"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4135583" y="6491615"/>
                <a:ext cx="495071" cy="369332"/>
              </a:xfrm>
              <a:prstGeom prst="rect">
                <a:avLst/>
              </a:prstGeom>
              <a:blipFill>
                <a:blip r:embed="rId15"/>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837118" y="647896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5</m:t>
                          </m:r>
                        </m:sub>
                      </m:sSub>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6837118" y="6478964"/>
                <a:ext cx="495071" cy="369332"/>
              </a:xfrm>
              <a:prstGeom prst="rect">
                <a:avLst/>
              </a:prstGeom>
              <a:blipFill>
                <a:blip r:embed="rId16"/>
                <a:stretch>
                  <a:fillRect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25509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b="0" i="1" smtClean="0">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21</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5250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柔軟にコミュニティの変化を捉える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4233" y="1186963"/>
                <a:ext cx="7821117" cy="474784"/>
              </a:xfrm>
            </p:spPr>
            <p:txBody>
              <a:bodyPr/>
              <a:lstStyle/>
              <a:p>
                <a:pPr marL="0" indent="0">
                  <a:buNone/>
                </a:pPr>
                <a:r>
                  <a:rPr kumimoji="1" lang="ja-JP" altLang="en-US" u="sng" dirty="0" smtClean="0"/>
                  <a:t>コミュニティの変化は以下のパターンで網羅できる</a:t>
                </a:r>
                <a:endParaRPr kumimoji="1" lang="en-US" altLang="ja-JP" u="sng" dirty="0" smtClean="0"/>
              </a:p>
              <a:p>
                <a:pPr marL="0" indent="0">
                  <a:buNone/>
                </a:pPr>
                <a:r>
                  <a:rPr lang="ja-JP" altLang="en-US" sz="2000" dirty="0" smtClean="0"/>
                  <a:t>ターゲット牛</a:t>
                </a:r>
                <a:r>
                  <a:rPr lang="en-US" altLang="ja-JP" sz="2000" dirty="0" smtClean="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𝑐</m:t>
                        </m:r>
                      </m:e>
                      <m:sub>
                        <m:r>
                          <a:rPr lang="en-US" altLang="ja-JP" sz="2000" b="0" i="1" smtClean="0">
                            <a:latin typeface="Cambria Math" panose="02040503050406030204" pitchFamily="18" charset="0"/>
                          </a:rPr>
                          <m:t>𝑖</m:t>
                        </m:r>
                      </m:sub>
                    </m:sSub>
                  </m:oMath>
                </a14:m>
                <a:r>
                  <a:rPr kumimoji="1" lang="ja-JP" altLang="en-US" sz="2000" dirty="0" smtClean="0"/>
                  <a:t>を中心に考える</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4233" y="1186963"/>
                <a:ext cx="7821117" cy="474784"/>
              </a:xfrm>
              <a:blipFill>
                <a:blip r:embed="rId3"/>
                <a:stretch>
                  <a:fillRect l="-1247" t="-15385" b="-97436"/>
                </a:stretch>
              </a:blipFill>
            </p:spPr>
            <p:txBody>
              <a:bodyPr/>
              <a:lstStyle/>
              <a:p>
                <a:r>
                  <a:rPr lang="ja-JP" altLang="en-US">
                    <a:noFill/>
                  </a:rPr>
                  <a:t> </a:t>
                </a:r>
              </a:p>
            </p:txBody>
          </p:sp>
        </mc:Fallback>
      </mc:AlternateContent>
      <p:grpSp>
        <p:nvGrpSpPr>
          <p:cNvPr id="17" name="グループ化 16"/>
          <p:cNvGrpSpPr/>
          <p:nvPr/>
        </p:nvGrpSpPr>
        <p:grpSpPr>
          <a:xfrm>
            <a:off x="760207" y="1986901"/>
            <a:ext cx="7886699" cy="4762499"/>
            <a:chOff x="800100" y="1655886"/>
            <a:chExt cx="7886699" cy="4762499"/>
          </a:xfrm>
        </p:grpSpPr>
        <p:sp>
          <p:nvSpPr>
            <p:cNvPr id="5" name="正方形/長方形 4"/>
            <p:cNvSpPr/>
            <p:nvPr/>
          </p:nvSpPr>
          <p:spPr>
            <a:xfrm>
              <a:off x="800100" y="1661747"/>
              <a:ext cx="7886699" cy="475663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コネクタ 7"/>
            <p:cNvCxnSpPr>
              <a:stCxn id="5" idx="1"/>
              <a:endCxn id="5" idx="3"/>
            </p:cNvCxnSpPr>
            <p:nvPr/>
          </p:nvCxnSpPr>
          <p:spPr>
            <a:xfrm>
              <a:off x="800100" y="4040066"/>
              <a:ext cx="7886699"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9" name="直線コネクタ 8"/>
            <p:cNvCxnSpPr>
              <a:stCxn id="5" idx="0"/>
              <a:endCxn id="5" idx="2"/>
            </p:cNvCxnSpPr>
            <p:nvPr/>
          </p:nvCxnSpPr>
          <p:spPr>
            <a:xfrm>
              <a:off x="4743450" y="1661747"/>
              <a:ext cx="0" cy="475663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800100" y="1661747"/>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1: </a:t>
              </a:r>
              <a:r>
                <a:rPr lang="ja-JP" altLang="en-US" sz="2000" dirty="0" smtClean="0"/>
                <a:t>維持</a:t>
              </a:r>
              <a:endParaRPr kumimoji="1" lang="ja-JP" altLang="en-US" sz="2000" dirty="0"/>
            </a:p>
          </p:txBody>
        </p:sp>
        <p:sp>
          <p:nvSpPr>
            <p:cNvPr id="13" name="テキスト ボックス 12"/>
            <p:cNvSpPr txBox="1"/>
            <p:nvPr/>
          </p:nvSpPr>
          <p:spPr>
            <a:xfrm>
              <a:off x="4849318" y="165588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2</a:t>
              </a:r>
              <a:r>
                <a:rPr lang="en-US" altLang="ja-JP" sz="2000" dirty="0" smtClean="0"/>
                <a:t>: </a:t>
              </a:r>
              <a:r>
                <a:rPr lang="ja-JP" altLang="en-US" sz="2000" dirty="0" smtClean="0"/>
                <a:t>追加</a:t>
              </a:r>
              <a:endParaRPr kumimoji="1" lang="ja-JP" altLang="en-US" sz="2000" dirty="0"/>
            </a:p>
          </p:txBody>
        </p:sp>
        <p:sp>
          <p:nvSpPr>
            <p:cNvPr id="14" name="テキスト ボックス 13"/>
            <p:cNvSpPr txBox="1"/>
            <p:nvPr/>
          </p:nvSpPr>
          <p:spPr>
            <a:xfrm>
              <a:off x="800100"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3: </a:t>
              </a:r>
              <a:r>
                <a:rPr lang="ja-JP" altLang="en-US" sz="2000" dirty="0"/>
                <a:t>離反</a:t>
              </a:r>
              <a:endParaRPr kumimoji="1" lang="ja-JP" altLang="en-US" sz="2000" dirty="0"/>
            </a:p>
          </p:txBody>
        </p:sp>
        <p:sp>
          <p:nvSpPr>
            <p:cNvPr id="15" name="テキスト ボックス 14"/>
            <p:cNvSpPr txBox="1"/>
            <p:nvPr/>
          </p:nvSpPr>
          <p:spPr>
            <a:xfrm>
              <a:off x="4849318"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4</a:t>
              </a:r>
              <a:r>
                <a:rPr lang="en-US" altLang="ja-JP" sz="2000" dirty="0" smtClean="0"/>
                <a:t>: </a:t>
              </a:r>
              <a:r>
                <a:rPr lang="ja-JP" altLang="en-US" sz="2000" dirty="0" smtClean="0"/>
                <a:t>追加</a:t>
              </a:r>
              <a:r>
                <a:rPr lang="en-US" altLang="ja-JP" sz="2000" dirty="0" smtClean="0"/>
                <a:t>+</a:t>
              </a:r>
              <a:r>
                <a:rPr lang="ja-JP" altLang="en-US" sz="2000" dirty="0" smtClean="0"/>
                <a:t>離反</a:t>
              </a:r>
              <a:endParaRPr kumimoji="1" lang="ja-JP" altLang="en-US" sz="2000" dirty="0"/>
            </a:p>
          </p:txBody>
        </p:sp>
      </p:grpSp>
      <p:grpSp>
        <p:nvGrpSpPr>
          <p:cNvPr id="48" name="グループ化 47"/>
          <p:cNvGrpSpPr/>
          <p:nvPr/>
        </p:nvGrpSpPr>
        <p:grpSpPr>
          <a:xfrm>
            <a:off x="931656" y="2417726"/>
            <a:ext cx="3535980" cy="1319388"/>
            <a:chOff x="865682" y="2449639"/>
            <a:chExt cx="3535980" cy="1319388"/>
          </a:xfrm>
        </p:grpSpPr>
        <p:grpSp>
          <p:nvGrpSpPr>
            <p:cNvPr id="27" name="グループ化 26"/>
            <p:cNvGrpSpPr/>
            <p:nvPr/>
          </p:nvGrpSpPr>
          <p:grpSpPr>
            <a:xfrm>
              <a:off x="865682" y="2449639"/>
              <a:ext cx="1318846" cy="1318846"/>
              <a:chOff x="865682" y="2449639"/>
              <a:chExt cx="1318846" cy="1318846"/>
            </a:xfrm>
          </p:grpSpPr>
          <p:sp>
            <p:nvSpPr>
              <p:cNvPr id="19" name="楕円 1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0227" y="2746850"/>
                <a:ext cx="467803" cy="285736"/>
              </a:xfrm>
              <a:prstGeom prst="rect">
                <a:avLst/>
              </a:prstGeom>
            </p:spPr>
          </p:pic>
          <p:pic>
            <p:nvPicPr>
              <p:cNvPr id="21" name="図 2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22" name="図 2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28" name="グループ化 27"/>
            <p:cNvGrpSpPr/>
            <p:nvPr/>
          </p:nvGrpSpPr>
          <p:grpSpPr>
            <a:xfrm>
              <a:off x="3082816" y="2450181"/>
              <a:ext cx="1318846" cy="1318846"/>
              <a:chOff x="865682" y="2449639"/>
              <a:chExt cx="1318846" cy="1318846"/>
            </a:xfrm>
          </p:grpSpPr>
          <p:sp>
            <p:nvSpPr>
              <p:cNvPr id="29" name="楕円 2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9451" y="2747394"/>
                <a:ext cx="467803" cy="285736"/>
              </a:xfrm>
              <a:prstGeom prst="rect">
                <a:avLst/>
              </a:prstGeom>
            </p:spPr>
          </p:pic>
          <p:pic>
            <p:nvPicPr>
              <p:cNvPr id="32" name="図 3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33" name="図 3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34" name="右矢印 33"/>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5" name="テキスト ボックス 34"/>
          <p:cNvSpPr txBox="1"/>
          <p:nvPr/>
        </p:nvSpPr>
        <p:spPr>
          <a:xfrm>
            <a:off x="667360" y="3821052"/>
            <a:ext cx="4086766" cy="400110"/>
          </a:xfrm>
          <a:prstGeom prst="rect">
            <a:avLst/>
          </a:prstGeom>
          <a:noFill/>
        </p:spPr>
        <p:txBody>
          <a:bodyPr wrap="square" rtlCol="0">
            <a:spAutoFit/>
          </a:bodyPr>
          <a:lstStyle/>
          <a:p>
            <a:pPr algn="ctr"/>
            <a:r>
              <a:rPr lang="ja-JP" altLang="en-US" sz="2000" dirty="0" smtClean="0"/>
              <a:t>次の時間にもメンバが引き継がれる</a:t>
            </a:r>
            <a:endParaRPr kumimoji="1" lang="ja-JP" altLang="en-US" sz="2000" dirty="0"/>
          </a:p>
        </p:txBody>
      </p:sp>
      <p:grpSp>
        <p:nvGrpSpPr>
          <p:cNvPr id="49" name="グループ化 48"/>
          <p:cNvGrpSpPr/>
          <p:nvPr/>
        </p:nvGrpSpPr>
        <p:grpSpPr>
          <a:xfrm>
            <a:off x="4947917" y="2491011"/>
            <a:ext cx="3535980" cy="1319388"/>
            <a:chOff x="865682" y="2449639"/>
            <a:chExt cx="3535980" cy="1319388"/>
          </a:xfrm>
        </p:grpSpPr>
        <p:grpSp>
          <p:nvGrpSpPr>
            <p:cNvPr id="50" name="グループ化 49"/>
            <p:cNvGrpSpPr/>
            <p:nvPr/>
          </p:nvGrpSpPr>
          <p:grpSpPr>
            <a:xfrm>
              <a:off x="865682" y="2449639"/>
              <a:ext cx="1318846" cy="1318846"/>
              <a:chOff x="865682" y="2449639"/>
              <a:chExt cx="1318846" cy="1318846"/>
            </a:xfrm>
          </p:grpSpPr>
          <p:sp>
            <p:nvSpPr>
              <p:cNvPr id="58" name="楕円 57"/>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0" name="図 5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2913" y="2676319"/>
                <a:ext cx="467803" cy="285736"/>
              </a:xfrm>
              <a:prstGeom prst="rect">
                <a:avLst/>
              </a:prstGeom>
            </p:spPr>
          </p:pic>
          <p:pic>
            <p:nvPicPr>
              <p:cNvPr id="61" name="図 6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62" name="図 6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51" name="グループ化 50"/>
            <p:cNvGrpSpPr/>
            <p:nvPr/>
          </p:nvGrpSpPr>
          <p:grpSpPr>
            <a:xfrm>
              <a:off x="3082816" y="2450181"/>
              <a:ext cx="1318846" cy="1318846"/>
              <a:chOff x="865682" y="2449639"/>
              <a:chExt cx="1318846" cy="1318846"/>
            </a:xfrm>
          </p:grpSpPr>
          <p:sp>
            <p:nvSpPr>
              <p:cNvPr id="53" name="楕円 52"/>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55" name="図 5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6818" y="2669029"/>
                <a:ext cx="467803" cy="285736"/>
              </a:xfrm>
              <a:prstGeom prst="rect">
                <a:avLst/>
              </a:prstGeom>
            </p:spPr>
          </p:pic>
          <p:pic>
            <p:nvPicPr>
              <p:cNvPr id="56" name="図 5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57" name="図 56"/>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52" name="右矢印 51"/>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63" name="図 6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75199" y="2141608"/>
            <a:ext cx="467803" cy="285736"/>
          </a:xfrm>
          <a:prstGeom prst="rect">
            <a:avLst/>
          </a:prstGeom>
        </p:spPr>
      </p:pic>
      <p:cxnSp>
        <p:nvCxnSpPr>
          <p:cNvPr id="65" name="直線矢印コネクタ 64"/>
          <p:cNvCxnSpPr/>
          <p:nvPr/>
        </p:nvCxnSpPr>
        <p:spPr>
          <a:xfrm>
            <a:off x="8016433" y="2340415"/>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テキスト ボックス 65"/>
          <p:cNvSpPr txBox="1"/>
          <p:nvPr/>
        </p:nvSpPr>
        <p:spPr>
          <a:xfrm>
            <a:off x="4707797" y="3841222"/>
            <a:ext cx="3939109" cy="400110"/>
          </a:xfrm>
          <a:prstGeom prst="rect">
            <a:avLst/>
          </a:prstGeom>
          <a:noFill/>
        </p:spPr>
        <p:txBody>
          <a:bodyPr wrap="square" rtlCol="0">
            <a:spAutoFit/>
          </a:bodyPr>
          <a:lstStyle/>
          <a:p>
            <a:pPr algn="ctr"/>
            <a:r>
              <a:rPr lang="ja-JP" altLang="en-US" sz="2000" dirty="0" smtClean="0"/>
              <a:t>次の時間にメンバが</a:t>
            </a:r>
            <a:r>
              <a:rPr lang="ja-JP" altLang="en-US" sz="2000" dirty="0"/>
              <a:t>増</a:t>
            </a:r>
            <a:r>
              <a:rPr lang="ja-JP" altLang="en-US" sz="2000" dirty="0" smtClean="0"/>
              <a:t>える</a:t>
            </a:r>
            <a:endParaRPr kumimoji="1" lang="ja-JP" altLang="en-US" sz="2000" dirty="0"/>
          </a:p>
        </p:txBody>
      </p:sp>
      <p:grpSp>
        <p:nvGrpSpPr>
          <p:cNvPr id="67" name="グループ化 66"/>
          <p:cNvGrpSpPr/>
          <p:nvPr/>
        </p:nvGrpSpPr>
        <p:grpSpPr>
          <a:xfrm>
            <a:off x="942753" y="4786353"/>
            <a:ext cx="3535980" cy="1319388"/>
            <a:chOff x="865682" y="2449639"/>
            <a:chExt cx="3535980" cy="1319388"/>
          </a:xfrm>
        </p:grpSpPr>
        <p:grpSp>
          <p:nvGrpSpPr>
            <p:cNvPr id="68" name="グループ化 67"/>
            <p:cNvGrpSpPr/>
            <p:nvPr/>
          </p:nvGrpSpPr>
          <p:grpSpPr>
            <a:xfrm>
              <a:off x="865682" y="2449639"/>
              <a:ext cx="1318846" cy="1318846"/>
              <a:chOff x="865682" y="2449639"/>
              <a:chExt cx="1318846" cy="1318846"/>
            </a:xfrm>
          </p:grpSpPr>
          <p:sp>
            <p:nvSpPr>
              <p:cNvPr id="76" name="楕円 75"/>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図 77"/>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099131" y="2727740"/>
                <a:ext cx="467803" cy="285736"/>
              </a:xfrm>
              <a:prstGeom prst="rect">
                <a:avLst/>
              </a:prstGeom>
            </p:spPr>
          </p:pic>
          <p:pic>
            <p:nvPicPr>
              <p:cNvPr id="79" name="図 7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80" name="図 7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69" name="グループ化 68"/>
            <p:cNvGrpSpPr/>
            <p:nvPr/>
          </p:nvGrpSpPr>
          <p:grpSpPr>
            <a:xfrm>
              <a:off x="3082816" y="2450181"/>
              <a:ext cx="1318846" cy="1318846"/>
              <a:chOff x="865682" y="2449639"/>
              <a:chExt cx="1318846" cy="1318846"/>
            </a:xfrm>
          </p:grpSpPr>
          <p:sp>
            <p:nvSpPr>
              <p:cNvPr id="71" name="楕円 7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図 7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8641" y="2727198"/>
                <a:ext cx="467803" cy="285736"/>
              </a:xfrm>
              <a:prstGeom prst="rect">
                <a:avLst/>
              </a:prstGeom>
            </p:spPr>
          </p:pic>
          <p:pic>
            <p:nvPicPr>
              <p:cNvPr id="75" name="図 7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70" name="右矢印 69"/>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81" name="直線矢印コネクタ 80"/>
          <p:cNvCxnSpPr/>
          <p:nvPr/>
        </p:nvCxnSpPr>
        <p:spPr>
          <a:xfrm>
            <a:off x="4133679" y="569240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テキスト ボックス 81"/>
          <p:cNvSpPr txBox="1"/>
          <p:nvPr/>
        </p:nvSpPr>
        <p:spPr>
          <a:xfrm>
            <a:off x="741188" y="6258827"/>
            <a:ext cx="3939109" cy="400110"/>
          </a:xfrm>
          <a:prstGeom prst="rect">
            <a:avLst/>
          </a:prstGeom>
          <a:noFill/>
        </p:spPr>
        <p:txBody>
          <a:bodyPr wrap="square" rtlCol="0">
            <a:spAutoFit/>
          </a:bodyPr>
          <a:lstStyle/>
          <a:p>
            <a:pPr algn="ctr"/>
            <a:r>
              <a:rPr lang="ja-JP" altLang="en-US" sz="2000" dirty="0" smtClean="0"/>
              <a:t>次の時間にメンバが減る</a:t>
            </a:r>
            <a:endParaRPr kumimoji="1" lang="ja-JP" altLang="en-US" sz="2000" dirty="0"/>
          </a:p>
        </p:txBody>
      </p:sp>
      <p:grpSp>
        <p:nvGrpSpPr>
          <p:cNvPr id="83" name="グループ化 82"/>
          <p:cNvGrpSpPr/>
          <p:nvPr/>
        </p:nvGrpSpPr>
        <p:grpSpPr>
          <a:xfrm>
            <a:off x="5003601" y="4857877"/>
            <a:ext cx="3535980" cy="1319388"/>
            <a:chOff x="865682" y="2449639"/>
            <a:chExt cx="3535980" cy="1319388"/>
          </a:xfrm>
        </p:grpSpPr>
        <p:grpSp>
          <p:nvGrpSpPr>
            <p:cNvPr id="84" name="グループ化 83"/>
            <p:cNvGrpSpPr/>
            <p:nvPr/>
          </p:nvGrpSpPr>
          <p:grpSpPr>
            <a:xfrm>
              <a:off x="865682" y="2449639"/>
              <a:ext cx="1318846" cy="1318846"/>
              <a:chOff x="865682" y="2449639"/>
              <a:chExt cx="1318846" cy="1318846"/>
            </a:xfrm>
          </p:grpSpPr>
          <p:sp>
            <p:nvSpPr>
              <p:cNvPr id="91" name="楕円 9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3" name="図 9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68774" y="2678818"/>
                <a:ext cx="467803" cy="285736"/>
              </a:xfrm>
              <a:prstGeom prst="rect">
                <a:avLst/>
              </a:prstGeom>
            </p:spPr>
          </p:pic>
          <p:pic>
            <p:nvPicPr>
              <p:cNvPr id="94" name="図 9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95" name="図 9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85" name="グループ化 84"/>
            <p:cNvGrpSpPr/>
            <p:nvPr/>
          </p:nvGrpSpPr>
          <p:grpSpPr>
            <a:xfrm>
              <a:off x="3082816" y="2450181"/>
              <a:ext cx="1318846" cy="1318846"/>
              <a:chOff x="865682" y="2449639"/>
              <a:chExt cx="1318846" cy="1318846"/>
            </a:xfrm>
          </p:grpSpPr>
          <p:sp>
            <p:nvSpPr>
              <p:cNvPr id="87" name="楕円 86"/>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9" name="図 8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04553" y="2693426"/>
                <a:ext cx="467803" cy="285736"/>
              </a:xfrm>
              <a:prstGeom prst="rect">
                <a:avLst/>
              </a:prstGeom>
            </p:spPr>
          </p:pic>
          <p:pic>
            <p:nvPicPr>
              <p:cNvPr id="90" name="図 8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86" name="右矢印 85"/>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96" name="図 9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30996" y="4535523"/>
            <a:ext cx="467803" cy="285736"/>
          </a:xfrm>
          <a:prstGeom prst="rect">
            <a:avLst/>
          </a:prstGeom>
        </p:spPr>
      </p:pic>
      <p:cxnSp>
        <p:nvCxnSpPr>
          <p:cNvPr id="97" name="直線矢印コネクタ 96"/>
          <p:cNvCxnSpPr/>
          <p:nvPr/>
        </p:nvCxnSpPr>
        <p:spPr>
          <a:xfrm>
            <a:off x="8072230" y="4734330"/>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テキスト ボックス 97"/>
          <p:cNvSpPr txBox="1"/>
          <p:nvPr/>
        </p:nvSpPr>
        <p:spPr>
          <a:xfrm>
            <a:off x="4670765" y="6262529"/>
            <a:ext cx="3939109" cy="400110"/>
          </a:xfrm>
          <a:prstGeom prst="rect">
            <a:avLst/>
          </a:prstGeom>
          <a:noFill/>
        </p:spPr>
        <p:txBody>
          <a:bodyPr wrap="square" rtlCol="0">
            <a:spAutoFit/>
          </a:bodyPr>
          <a:lstStyle/>
          <a:p>
            <a:pPr algn="ctr"/>
            <a:r>
              <a:rPr lang="ja-JP" altLang="en-US" sz="2000" dirty="0" smtClean="0"/>
              <a:t>次の時間に</a:t>
            </a:r>
            <a:r>
              <a:rPr lang="en-US" altLang="ja-JP" sz="2000" dirty="0" smtClean="0"/>
              <a:t>2, 3</a:t>
            </a:r>
            <a:r>
              <a:rPr lang="ja-JP" altLang="en-US" sz="2000" dirty="0" smtClean="0"/>
              <a:t>が同時に起こる</a:t>
            </a:r>
            <a:endParaRPr kumimoji="1" lang="ja-JP" altLang="en-US" sz="2000" dirty="0"/>
          </a:p>
        </p:txBody>
      </p:sp>
      <p:sp>
        <p:nvSpPr>
          <p:cNvPr id="4" name="スライド番号プレースホルダー 3"/>
          <p:cNvSpPr>
            <a:spLocks noGrp="1"/>
          </p:cNvSpPr>
          <p:nvPr>
            <p:ph type="sldNum" sz="quarter" idx="10"/>
          </p:nvPr>
        </p:nvSpPr>
        <p:spPr>
          <a:xfrm>
            <a:off x="6631389" y="6451466"/>
            <a:ext cx="2057400" cy="365125"/>
          </a:xfrm>
        </p:spPr>
        <p:txBody>
          <a:bodyPr/>
          <a:lstStyle/>
          <a:p>
            <a:fld id="{B5523FDF-1079-0C47-BA65-E35310DA8E0F}" type="slidenum">
              <a:rPr kumimoji="1" lang="ja-JP" altLang="en-US" smtClean="0"/>
              <a:t>3</a:t>
            </a:fld>
            <a:endParaRPr kumimoji="1" lang="ja-JP" altLang="en-US" dirty="0"/>
          </a:p>
        </p:txBody>
      </p:sp>
      <p:cxnSp>
        <p:nvCxnSpPr>
          <p:cNvPr id="99" name="直線矢印コネクタ 98"/>
          <p:cNvCxnSpPr/>
          <p:nvPr/>
        </p:nvCxnSpPr>
        <p:spPr>
          <a:xfrm>
            <a:off x="8188854" y="573372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0" name="正方形/長方形 99"/>
              <p:cNvSpPr/>
              <p:nvPr/>
            </p:nvSpPr>
            <p:spPr>
              <a:xfrm>
                <a:off x="1166941" y="28314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1166941" y="2831471"/>
                <a:ext cx="42357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5172292" y="281709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5172292" y="2817093"/>
                <a:ext cx="42357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3424671" y="284033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3424671" y="2840333"/>
                <a:ext cx="42357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正方形/長方形 102"/>
              <p:cNvSpPr/>
              <p:nvPr/>
            </p:nvSpPr>
            <p:spPr>
              <a:xfrm>
                <a:off x="7403277" y="28089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7403277" y="2808971"/>
                <a:ext cx="423577" cy="369332"/>
              </a:xfrm>
              <a:prstGeom prst="rect">
                <a:avLst/>
              </a:prstGeom>
              <a:blipFill>
                <a:blip r:embed="rId8"/>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1161634" y="5182585"/>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1161634" y="5182585"/>
                <a:ext cx="42357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正方形/長方形 104"/>
              <p:cNvSpPr/>
              <p:nvPr/>
            </p:nvSpPr>
            <p:spPr>
              <a:xfrm>
                <a:off x="5279210" y="5183642"/>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5" name="正方形/長方形 104"/>
              <p:cNvSpPr>
                <a:spLocks noRot="1" noChangeAspect="1" noMove="1" noResize="1" noEditPoints="1" noAdjustHandles="1" noChangeArrowheads="1" noChangeShapeType="1" noTextEdit="1"/>
              </p:cNvSpPr>
              <p:nvPr/>
            </p:nvSpPr>
            <p:spPr>
              <a:xfrm>
                <a:off x="5279210" y="5183642"/>
                <a:ext cx="423577"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正方形/長方形 105"/>
              <p:cNvSpPr/>
              <p:nvPr/>
            </p:nvSpPr>
            <p:spPr>
              <a:xfrm>
                <a:off x="7400387" y="5191798"/>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6" name="正方形/長方形 105"/>
              <p:cNvSpPr>
                <a:spLocks noRot="1" noChangeAspect="1" noMove="1" noResize="1" noEditPoints="1" noAdjustHandles="1" noChangeArrowheads="1" noChangeShapeType="1" noTextEdit="1"/>
              </p:cNvSpPr>
              <p:nvPr/>
            </p:nvSpPr>
            <p:spPr>
              <a:xfrm>
                <a:off x="7400387" y="5191798"/>
                <a:ext cx="423577" cy="369332"/>
              </a:xfrm>
              <a:prstGeom prst="rect">
                <a:avLst/>
              </a:prstGeom>
              <a:blipFill>
                <a:blip r:embed="rId11"/>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3384634" y="5188126"/>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7" name="正方形/長方形 106"/>
              <p:cNvSpPr>
                <a:spLocks noRot="1" noChangeAspect="1" noMove="1" noResize="1" noEditPoints="1" noAdjustHandles="1" noChangeArrowheads="1" noChangeShapeType="1" noTextEdit="1"/>
              </p:cNvSpPr>
              <p:nvPr/>
            </p:nvSpPr>
            <p:spPr>
              <a:xfrm>
                <a:off x="3384634" y="5188126"/>
                <a:ext cx="423577" cy="369332"/>
              </a:xfrm>
              <a:prstGeom prst="rect">
                <a:avLst/>
              </a:prstGeom>
              <a:blipFill>
                <a:blip r:embed="rId12"/>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09444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077308"/>
                <a:ext cx="8425961" cy="3644167"/>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r>
                  <a:rPr kumimoji="1" lang="ja-JP" altLang="en-US" sz="2000" dirty="0" smtClean="0"/>
                  <a:t>また，現在のコミュニティとの</a:t>
                </a:r>
                <a:r>
                  <a:rPr lang="ja-JP" altLang="en-US" sz="2000" dirty="0" smtClean="0"/>
                  <a:t>類似度を測る限界参照個数を</a:t>
                </a:r>
                <a14:m>
                  <m:oMath xmlns:m="http://schemas.openxmlformats.org/officeDocument/2006/math">
                    <m:r>
                      <a:rPr lang="ja-JP" altLang="en-US" sz="2000" i="1">
                        <a:latin typeface="Cambria Math" panose="02040503050406030204" pitchFamily="18" charset="0"/>
                      </a:rPr>
                      <m:t>𝜏</m:t>
                    </m:r>
                  </m:oMath>
                </a14:m>
                <a:r>
                  <a:rPr lang="ja-JP" altLang="en-US" sz="2000" dirty="0" smtClean="0"/>
                  <a:t>とする．</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r>
                      <a:rPr lang="ja-JP" altLang="en-US" sz="200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oMath>
                </a14:m>
                <a:r>
                  <a:rPr lang="ja-JP" altLang="en-US" sz="2000" dirty="0" smtClean="0"/>
                  <a:t>を以下のように定義する．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sub>
                      </m:sSub>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sub>
                          </m:sSub>
                          <m:r>
                            <a:rPr lang="ja-JP" altLang="en-US"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e>
                        <m:e>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𝑠</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𝑡</m:t>
                          </m:r>
                          <m:r>
                            <a:rPr lang="en-US" altLang="ja-JP" sz="2000" b="0" i="1" smtClean="0">
                              <a:latin typeface="Cambria Math" panose="02040503050406030204" pitchFamily="18" charset="0"/>
                              <a:ea typeface="Cambria Math" panose="02040503050406030204" pitchFamily="18" charset="0"/>
                            </a:rPr>
                            <m:t>−1</m:t>
                          </m:r>
                        </m:e>
                      </m:d>
                      <m:r>
                        <a:rPr lang="en-US" altLang="ja-JP" sz="2000" b="0" i="1" smtClean="0">
                          <a:latin typeface="Cambria Math" panose="02040503050406030204" pitchFamily="18" charset="0"/>
                        </a:rPr>
                        <m:t>.</m:t>
                      </m:r>
                    </m:oMath>
                  </m:oMathPara>
                </a14:m>
                <a:endParaRPr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oMath>
                </a14:m>
                <a:r>
                  <a:rPr lang="ja-JP" altLang="en-US" sz="2000" dirty="0" smtClean="0"/>
                  <a:t>のすべての要素</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e>
                      </m:d>
                      <m:r>
                        <a:rPr lang="en-US" altLang="ja-JP" sz="2000" b="0" i="1" smtClean="0">
                          <a:latin typeface="Cambria Math" panose="02040503050406030204" pitchFamily="18" charset="0"/>
                          <a:ea typeface="Cambria Math" panose="02040503050406030204" pitchFamily="18" charset="0"/>
                        </a:rPr>
                        <m:t>≤</m:t>
                      </m:r>
                      <m:r>
                        <a:rPr lang="ja-JP" altLang="en-US" sz="2000" b="0" i="1" smtClean="0">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e>
                      </m:d>
                      <m:r>
                        <a:rPr lang="en-US" altLang="ja-JP" sz="2000" i="1" smtClean="0">
                          <a:latin typeface="Cambria Math" panose="02040503050406030204" pitchFamily="18" charset="0"/>
                          <a:ea typeface="Cambria Math" panose="02040503050406030204" pitchFamily="18" charset="0"/>
                        </a:rPr>
                        <m:t>≥</m:t>
                      </m:r>
                      <m:r>
                        <a:rPr lang="ja-JP" altLang="en-US" sz="2000" i="1" smtClean="0">
                          <a:latin typeface="Cambria Math" panose="02040503050406030204" pitchFamily="18" charset="0"/>
                          <a:ea typeface="Cambria Math" panose="02040503050406030204" pitchFamily="18" charset="0"/>
                        </a:rPr>
                        <m:t>𝜃</m:t>
                      </m:r>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077308"/>
                <a:ext cx="8425961" cy="3644167"/>
              </a:xfrm>
              <a:blipFill>
                <a:blip r:embed="rId3"/>
                <a:stretch>
                  <a:fillRect l="-939" t="-1830" r="-578" b="-1664"/>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a:t>
            </a:fld>
            <a:endParaRPr kumimoji="1" lang="ja-JP" altLang="en-US"/>
          </a:p>
        </p:txBody>
      </p:sp>
      <p:cxnSp>
        <p:nvCxnSpPr>
          <p:cNvPr id="8" name="直線矢印コネクタ 7"/>
          <p:cNvCxnSpPr/>
          <p:nvPr/>
        </p:nvCxnSpPr>
        <p:spPr>
          <a:xfrm>
            <a:off x="984738" y="1522568"/>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984738" y="1670538"/>
            <a:ext cx="2031024" cy="408843"/>
            <a:chOff x="984738" y="1670538"/>
            <a:chExt cx="2031024" cy="408843"/>
          </a:xfrm>
        </p:grpSpPr>
        <p:sp>
          <p:nvSpPr>
            <p:cNvPr id="9" name="正方形/長方形 8"/>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499088" y="2132134"/>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000250" y="2589334"/>
            <a:ext cx="2031024" cy="408843"/>
            <a:chOff x="984738" y="1670538"/>
            <a:chExt cx="2031024" cy="408843"/>
          </a:xfrm>
        </p:grpSpPr>
        <p:sp>
          <p:nvSpPr>
            <p:cNvPr id="16" name="正方形/長方形 15"/>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1664676"/>
            <a:ext cx="899748" cy="414705"/>
            <a:chOff x="3632688" y="1664676"/>
            <a:chExt cx="899748" cy="414705"/>
          </a:xfrm>
        </p:grpSpPr>
        <p:sp>
          <p:nvSpPr>
            <p:cNvPr id="18" name="正方形/長方形 17"/>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3632688" y="2116047"/>
            <a:ext cx="1400910" cy="420534"/>
            <a:chOff x="3632688" y="2116047"/>
            <a:chExt cx="1400910" cy="420534"/>
          </a:xfrm>
        </p:grpSpPr>
        <p:sp>
          <p:nvSpPr>
            <p:cNvPr id="20" name="正方形/長方形 1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1715232" y="1877157"/>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V="1">
            <a:off x="3831981" y="1877157"/>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30" name="直線矢印コネクタ 29"/>
          <p:cNvCxnSpPr/>
          <p:nvPr/>
        </p:nvCxnSpPr>
        <p:spPr>
          <a:xfrm>
            <a:off x="3847000" y="1870562"/>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608263"/>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617176"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131526"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632688"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144108"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645270"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123342"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69877" y="1417127"/>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727780"/>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593851" y="2213190"/>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3851" y="2213190"/>
                <a:ext cx="497127" cy="400110"/>
              </a:xfrm>
              <a:prstGeom prst="rect">
                <a:avLst/>
              </a:prstGeom>
              <a:blipFill>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flipV="1">
            <a:off x="882346" y="2102460"/>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48" name="直線コネクタ 47"/>
          <p:cNvCxnSpPr/>
          <p:nvPr/>
        </p:nvCxnSpPr>
        <p:spPr>
          <a:xfrm flipV="1">
            <a:off x="919166" y="2111586"/>
            <a:ext cx="1595434" cy="246193"/>
          </a:xfrm>
          <a:prstGeom prst="line">
            <a:avLst/>
          </a:prstGeom>
          <a:ln w="31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2994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パラメータ設定とねらいについて</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2"/>
                <a:ext cx="7871918" cy="1983508"/>
              </a:xfrm>
            </p:spPr>
            <p:txBody>
              <a:bodyPr/>
              <a:lstStyle/>
              <a:p>
                <a:pPr marL="0" indent="0">
                  <a:lnSpc>
                    <a:spcPct val="150000"/>
                  </a:lnSpc>
                  <a:buNone/>
                </a:pPr>
                <a:r>
                  <a:rPr lang="ja-JP" altLang="en-US" sz="2000" u="sng" dirty="0" smtClean="0">
                    <a:effectLst>
                      <a:outerShdw blurRad="38100" dist="38100" dir="2700000" algn="tl">
                        <a:srgbClr val="000000">
                          <a:alpha val="43137"/>
                        </a:srgbClr>
                      </a:outerShdw>
                    </a:effectLst>
                    <a:latin typeface="Cambria Math" panose="02040503050406030204" pitchFamily="18" charset="0"/>
                  </a:rPr>
                  <a:t>パラメータ設定</a:t>
                </a:r>
                <a:endParaRPr lang="en-US" altLang="ja-JP" sz="2000" u="sng" dirty="0" smtClean="0">
                  <a:effectLst>
                    <a:outerShdw blurRad="38100" dist="38100" dir="2700000" algn="tl">
                      <a:srgbClr val="000000">
                        <a:alpha val="43137"/>
                      </a:srgbClr>
                    </a:outerShdw>
                  </a:effectLst>
                  <a:latin typeface="Cambria Math" panose="02040503050406030204" pitchFamily="18" charset="0"/>
                </a:endParaRPr>
              </a:p>
              <a:p>
                <a14:m>
                  <m:oMath xmlns:m="http://schemas.openxmlformats.org/officeDocument/2006/math">
                    <m:r>
                      <a:rPr lang="ja-JP" altLang="en-US" sz="2000" i="1" smtClean="0">
                        <a:latin typeface="Cambria Math" panose="02040503050406030204" pitchFamily="18" charset="0"/>
                      </a:rPr>
                      <m:t>𝜏</m:t>
                    </m:r>
                    <m:r>
                      <a:rPr lang="en-US" altLang="ja-JP" sz="2000" b="0" i="0" smtClean="0">
                        <a:latin typeface="Cambria Math" panose="02040503050406030204" pitchFamily="18" charset="0"/>
                      </a:rPr>
                      <m:t>=6 (</m:t>
                    </m:r>
                    <m:r>
                      <a:rPr lang="ja-JP" altLang="en-US" sz="2000" i="1">
                        <a:latin typeface="Cambria Math" panose="02040503050406030204" pitchFamily="18" charset="0"/>
                      </a:rPr>
                      <m:t>コミュニティ</m:t>
                    </m:r>
                    <m:r>
                      <a:rPr lang="ja-JP" altLang="en-US" sz="2000" i="1" smtClean="0">
                        <a:latin typeface="Cambria Math" panose="02040503050406030204" pitchFamily="18" charset="0"/>
                      </a:rPr>
                      <m:t>を</m:t>
                    </m:r>
                    <m:r>
                      <a:rPr lang="en-US" altLang="ja-JP" sz="2000" i="1">
                        <a:latin typeface="Cambria Math" panose="02040503050406030204" pitchFamily="18" charset="0"/>
                      </a:rPr>
                      <m:t>5</m:t>
                    </m:r>
                    <m:r>
                      <a:rPr lang="ja-JP" altLang="en-US" sz="2000" i="1">
                        <a:latin typeface="Cambria Math" panose="02040503050406030204" pitchFamily="18" charset="0"/>
                      </a:rPr>
                      <m:t>分</m:t>
                    </m:r>
                    <m:r>
                      <a:rPr lang="ja-JP" altLang="en-US" sz="2000" i="1" smtClean="0">
                        <a:latin typeface="Cambria Math" panose="02040503050406030204" pitchFamily="18" charset="0"/>
                      </a:rPr>
                      <m:t>ずつ</m:t>
                    </m:r>
                    <m:r>
                      <a:rPr lang="ja-JP" altLang="en-US" sz="2000" i="1">
                        <a:latin typeface="Cambria Math" panose="02040503050406030204" pitchFamily="18" charset="0"/>
                      </a:rPr>
                      <m:t>に</m:t>
                    </m:r>
                    <m:r>
                      <a:rPr lang="ja-JP" altLang="en-US" sz="2000" i="1" smtClean="0">
                        <a:latin typeface="Cambria Math" panose="02040503050406030204" pitchFamily="18" charset="0"/>
                      </a:rPr>
                      <m:t>生成し</m:t>
                    </m:r>
                    <m:r>
                      <a:rPr lang="ja-JP" altLang="en-US" sz="2000" i="1">
                        <a:latin typeface="Cambria Math" panose="02040503050406030204" pitchFamily="18" charset="0"/>
                      </a:rPr>
                      <m:t>たとき過去</m:t>
                    </m:r>
                    <m:r>
                      <a:rPr lang="en-US" altLang="ja-JP" sz="2000" i="1" smtClean="0">
                        <a:latin typeface="Cambria Math" panose="02040503050406030204" pitchFamily="18" charset="0"/>
                      </a:rPr>
                      <m:t>30</m:t>
                    </m:r>
                    <m:r>
                      <a:rPr lang="ja-JP" altLang="en-US" sz="2000" i="1" smtClean="0">
                        <a:latin typeface="Cambria Math" panose="02040503050406030204" pitchFamily="18" charset="0"/>
                      </a:rPr>
                      <m:t>分</m:t>
                    </m:r>
                    <m:r>
                      <a:rPr lang="ja-JP" altLang="en-US" sz="2000" i="1">
                        <a:latin typeface="Cambria Math" panose="02040503050406030204" pitchFamily="18" charset="0"/>
                      </a:rPr>
                      <m:t>に</m:t>
                    </m:r>
                    <m:r>
                      <a:rPr lang="ja-JP" altLang="en-US" sz="2000" i="1" smtClean="0">
                        <a:latin typeface="Cambria Math" panose="02040503050406030204" pitchFamily="18" charset="0"/>
                      </a:rPr>
                      <m:t>相当</m:t>
                    </m:r>
                    <m:r>
                      <a:rPr lang="en-US" altLang="ja-JP" sz="2000" b="0" i="0" smtClean="0">
                        <a:latin typeface="Cambria Math" panose="02040503050406030204" pitchFamily="18" charset="0"/>
                      </a:rPr>
                      <m:t>)</m:t>
                    </m:r>
                  </m:oMath>
                </a14:m>
                <a:endParaRPr kumimoji="1" lang="en-US" altLang="ja-JP" sz="2000" dirty="0" smtClean="0"/>
              </a:p>
              <a:p>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ea typeface="Cambria Math" panose="02040503050406030204" pitchFamily="18" charset="0"/>
                          </a:rPr>
                        </m:ctrlPr>
                      </m:funcPr>
                      <m:fName>
                        <m:limLow>
                          <m:limLowPr>
                            <m:ctrlPr>
                              <a:rPr lang="en-US" altLang="ja-JP" sz="2000" i="1">
                                <a:latin typeface="Cambria Math" panose="02040503050406030204" pitchFamily="18" charset="0"/>
                                <a:ea typeface="Cambria Math" panose="02040503050406030204" pitchFamily="18" charset="0"/>
                              </a:rPr>
                            </m:ctrlPr>
                          </m:limLowPr>
                          <m:e>
                            <m:r>
                              <m:rPr>
                                <m:sty m:val="p"/>
                              </m:rPr>
                              <a:rPr lang="en-US" altLang="ja-JP" sz="2000">
                                <a:latin typeface="Cambria Math" panose="02040503050406030204" pitchFamily="18" charset="0"/>
                                <a:ea typeface="Cambria Math" panose="02040503050406030204" pitchFamily="18" charset="0"/>
                              </a:rPr>
                              <m:t>max</m:t>
                            </m:r>
                          </m:e>
                          <m:lim>
                            <m:r>
                              <a:rPr lang="en-US" altLang="ja-JP" sz="2000" i="1">
                                <a:latin typeface="Cambria Math" panose="02040503050406030204" pitchFamily="18" charset="0"/>
                                <a:ea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ja-JP" altLang="en-US" sz="2000" dirty="0"/>
                      <m:t> </m:t>
                    </m:r>
                    <m:r>
                      <m:rPr>
                        <m:nor/>
                      </m:rPr>
                      <a:rPr lang="en-US" altLang="ja-JP" sz="2000" dirty="0"/>
                      <m:t>∗ </m:t>
                    </m:r>
                    <m:r>
                      <a:rPr lang="en-US" altLang="ja-JP" sz="2000" i="1" dirty="0">
                        <a:latin typeface="Cambria Math" panose="02040503050406030204" pitchFamily="18" charset="0"/>
                      </a:rPr>
                      <m:t>2</m:t>
                    </m:r>
                  </m:oMath>
                </a14:m>
                <a:r>
                  <a:rPr kumimoji="1" lang="en-US" altLang="ja-JP" sz="2000" dirty="0" smtClean="0"/>
                  <a:t> (</a:t>
                </a:r>
                <a:r>
                  <a:rPr kumimoji="1" lang="ja-JP" altLang="en-US" sz="2000" dirty="0" smtClean="0"/>
                  <a:t>和集合の上限許容値</a:t>
                </a:r>
                <a:r>
                  <a:rPr kumimoji="1" lang="en-US" altLang="ja-JP" sz="2000" dirty="0" smtClean="0"/>
                  <a:t>)</a:t>
                </a:r>
              </a:p>
              <a:p>
                <a14:m>
                  <m:oMath xmlns:m="http://schemas.openxmlformats.org/officeDocument/2006/math">
                    <m:r>
                      <a:rPr lang="ja-JP" altLang="en-US" sz="2000" i="1" smtClean="0">
                        <a:latin typeface="Cambria Math" panose="02040503050406030204" pitchFamily="18" charset="0"/>
                        <a:ea typeface="Cambria Math" panose="02040503050406030204" pitchFamily="18" charset="0"/>
                      </a:rPr>
                      <m:t>𝜃</m:t>
                    </m:r>
                    <m:r>
                      <a:rPr lang="en-US" altLang="ja-JP" sz="2000" i="1">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rPr>
                        </m:ctrlPr>
                      </m:funcPr>
                      <m:fName>
                        <m:limLow>
                          <m:limLowPr>
                            <m:ctrlPr>
                              <a:rPr lang="en-US" altLang="ja-JP" sz="2000" i="1">
                                <a:latin typeface="Cambria Math" panose="02040503050406030204" pitchFamily="18" charset="0"/>
                              </a:rPr>
                            </m:ctrlPr>
                          </m:limLowPr>
                          <m:e>
                            <m:r>
                              <m:rPr>
                                <m:sty m:val="p"/>
                              </m:rPr>
                              <a:rPr lang="en-US" altLang="ja-JP" sz="2000">
                                <a:latin typeface="Cambria Math" panose="02040503050406030204" pitchFamily="18" charset="0"/>
                              </a:rPr>
                              <m:t>min</m:t>
                            </m:r>
                          </m:e>
                          <m:lim>
                            <m:r>
                              <a:rPr lang="en-US" altLang="ja-JP" sz="2000" i="1">
                                <a:latin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en-US" altLang="ja-JP" sz="2000" dirty="0"/>
                      <m:t>∗ </m:t>
                    </m:r>
                    <m:r>
                      <m:rPr>
                        <m:nor/>
                      </m:rPr>
                      <a:rPr lang="en-US" altLang="ja-JP" sz="2000" b="0" i="0" dirty="0" smtClean="0"/>
                      <m:t>1</m:t>
                    </m:r>
                    <m:r>
                      <m:rPr>
                        <m:nor/>
                      </m:rPr>
                      <a:rPr lang="en-US" altLang="ja-JP" sz="2000" dirty="0"/>
                      <m:t> / </m:t>
                    </m:r>
                    <m:r>
                      <m:rPr>
                        <m:nor/>
                      </m:rPr>
                      <a:rPr lang="en-US" altLang="ja-JP" sz="2000" b="0" i="0" dirty="0" smtClean="0"/>
                      <m:t>2</m:t>
                    </m:r>
                  </m:oMath>
                </a14:m>
                <a:r>
                  <a:rPr lang="en-US" altLang="ja-JP" sz="2000" dirty="0" smtClean="0"/>
                  <a:t> (</a:t>
                </a:r>
                <a:r>
                  <a:rPr lang="ja-JP" altLang="en-US" sz="2000" dirty="0"/>
                  <a:t>積</a:t>
                </a:r>
                <a:r>
                  <a:rPr lang="ja-JP" altLang="en-US" sz="2000" dirty="0" smtClean="0"/>
                  <a:t>集合の下限許容値</a:t>
                </a:r>
                <a:r>
                  <a:rPr lang="en-US" altLang="ja-JP" sz="2000" dirty="0" smtClean="0"/>
                  <a:t>)</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2"/>
                <a:ext cx="7871918" cy="1983508"/>
              </a:xfrm>
              <a:blipFill>
                <a:blip r:embed="rId3"/>
                <a:stretch>
                  <a:fillRect l="-852"/>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865682" y="3569890"/>
                <a:ext cx="7821117" cy="277264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lnSpc>
                    <a:spcPct val="150000"/>
                  </a:lnSpc>
                  <a:buNone/>
                </a:pPr>
                <a:r>
                  <a:rPr lang="ja-JP" altLang="en-US" sz="2000" u="sng" dirty="0" smtClean="0">
                    <a:effectLst>
                      <a:outerShdw blurRad="38100" dist="38100" dir="2700000" algn="tl">
                        <a:srgbClr val="000000">
                          <a:alpha val="43137"/>
                        </a:srgbClr>
                      </a:outerShdw>
                    </a:effectLst>
                  </a:rPr>
                  <a:t>ねらい・イメージ</a:t>
                </a:r>
                <a:endParaRPr lang="en-US" altLang="ja-JP" sz="2000" u="sng" dirty="0">
                  <a:effectLst>
                    <a:outerShdw blurRad="38100" dist="38100" dir="2700000" algn="tl">
                      <a:srgbClr val="000000">
                        <a:alpha val="43137"/>
                      </a:srgbClr>
                    </a:outerShdw>
                  </a:effectLst>
                </a:endParaRPr>
              </a:p>
              <a:p>
                <a:pPr>
                  <a:buFont typeface="Wingdings" panose="05000000000000000000" pitchFamily="2" charset="2"/>
                  <a:buChar char="Ø"/>
                </a:pPr>
                <a:r>
                  <a:rPr lang="ja-JP" altLang="en-US" sz="2000" dirty="0" smtClean="0"/>
                  <a:t>コミュニティは等間隔で共通して作成するが、牛によって変化点が異なる </a:t>
                </a:r>
                <a:r>
                  <a:rPr lang="en-US" altLang="ja-JP" sz="2000" dirty="0" smtClean="0"/>
                  <a:t>=&gt; </a:t>
                </a:r>
                <a:r>
                  <a:rPr lang="ja-JP" altLang="en-US" sz="2000" dirty="0" smtClean="0"/>
                  <a:t>コミュニティの再定義</a:t>
                </a:r>
                <a:r>
                  <a:rPr lang="en-US" altLang="ja-JP" sz="2000" dirty="0" smtClean="0"/>
                  <a:t>???</a:t>
                </a:r>
                <a:endParaRPr lang="en-US" altLang="ja-JP" sz="2000" dirty="0"/>
              </a:p>
              <a:p>
                <a:pPr marL="0" indent="0">
                  <a:lnSpc>
                    <a:spcPct val="150000"/>
                  </a:lnSpc>
                  <a:buNone/>
                </a:pPr>
                <a:endParaRPr lang="en-US" altLang="ja-JP" sz="2000" u="sng" dirty="0" smtClean="0">
                  <a:effectLst>
                    <a:outerShdw blurRad="38100" dist="38100" dir="2700000" algn="tl">
                      <a:srgbClr val="000000">
                        <a:alpha val="43137"/>
                      </a:srgbClr>
                    </a:outerShdw>
                  </a:effectLst>
                </a:endParaRPr>
              </a:p>
              <a:p>
                <a:pPr>
                  <a:buFont typeface="Wingdings" panose="05000000000000000000" pitchFamily="2" charset="2"/>
                  <a:buChar char="Ø"/>
                </a:pPr>
                <a:endParaRPr lang="en-US" altLang="ja-JP" sz="2000" dirty="0" smtClean="0"/>
              </a:p>
              <a:p>
                <a:pPr>
                  <a:buFont typeface="Wingdings" panose="05000000000000000000" pitchFamily="2" charset="2"/>
                  <a:buChar char="Ø"/>
                </a:pPr>
                <a:r>
                  <a:rPr lang="ja-JP" altLang="en-US" sz="2000" dirty="0" smtClean="0"/>
                  <a:t>パラメータ</a:t>
                </a:r>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ea typeface="Cambria Math" panose="02040503050406030204" pitchFamily="18" charset="0"/>
                      </a:rPr>
                      <m:t>𝜃</m:t>
                    </m:r>
                  </m:oMath>
                </a14:m>
                <a:r>
                  <a:rPr lang="ja-JP" altLang="en-US" sz="2000" dirty="0"/>
                  <a:t>によって目的に応じてコミュニティを見る粒度</a:t>
                </a:r>
                <a:r>
                  <a:rPr lang="ja-JP" altLang="en-US" sz="2000" dirty="0" smtClean="0"/>
                  <a:t>を制御する</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865682" y="3569890"/>
                <a:ext cx="7821117" cy="2772640"/>
              </a:xfrm>
              <a:prstGeom prst="rect">
                <a:avLst/>
              </a:prstGeom>
              <a:blipFill>
                <a:blip r:embed="rId4"/>
                <a:stretch>
                  <a:fillRect l="-857" r="-857"/>
                </a:stretch>
              </a:blipFill>
            </p:spPr>
            <p:txBody>
              <a:bodyPr/>
              <a:lstStyle/>
              <a:p>
                <a:r>
                  <a:rPr lang="ja-JP" altLang="en-US">
                    <a:noFill/>
                  </a:rPr>
                  <a:t> </a:t>
                </a:r>
              </a:p>
            </p:txBody>
          </p:sp>
        </mc:Fallback>
      </mc:AlternateContent>
      <p:grpSp>
        <p:nvGrpSpPr>
          <p:cNvPr id="21" name="グループ化 20"/>
          <p:cNvGrpSpPr/>
          <p:nvPr/>
        </p:nvGrpSpPr>
        <p:grpSpPr>
          <a:xfrm>
            <a:off x="1185852" y="4742906"/>
            <a:ext cx="6982691" cy="236593"/>
            <a:chOff x="1256145" y="4172870"/>
            <a:chExt cx="6982691" cy="236593"/>
          </a:xfrm>
        </p:grpSpPr>
        <p:grpSp>
          <p:nvGrpSpPr>
            <p:cNvPr id="19" name="グループ化 18"/>
            <p:cNvGrpSpPr/>
            <p:nvPr/>
          </p:nvGrpSpPr>
          <p:grpSpPr>
            <a:xfrm>
              <a:off x="1256145" y="4172871"/>
              <a:ext cx="6982691" cy="236592"/>
              <a:chOff x="1256145" y="4172871"/>
              <a:chExt cx="6982691" cy="236592"/>
            </a:xfrm>
          </p:grpSpPr>
          <p:cxnSp>
            <p:nvCxnSpPr>
              <p:cNvPr id="7" name="直線矢印コネクタ 6"/>
              <p:cNvCxnSpPr/>
              <p:nvPr/>
            </p:nvCxnSpPr>
            <p:spPr>
              <a:xfrm flipV="1">
                <a:off x="1256145" y="4267200"/>
                <a:ext cx="6982691" cy="923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直線コネクタ 7"/>
              <p:cNvCxnSpPr/>
              <p:nvPr/>
            </p:nvCxnSpPr>
            <p:spPr>
              <a:xfrm flipV="1">
                <a:off x="1716942"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9" name="直線コネクタ 8"/>
              <p:cNvCxnSpPr/>
              <p:nvPr/>
            </p:nvCxnSpPr>
            <p:spPr>
              <a:xfrm flipV="1">
                <a:off x="2284979"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直線コネクタ 9"/>
              <p:cNvCxnSpPr/>
              <p:nvPr/>
            </p:nvCxnSpPr>
            <p:spPr>
              <a:xfrm flipV="1">
                <a:off x="2802214"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1" name="直線コネクタ 10"/>
              <p:cNvCxnSpPr/>
              <p:nvPr/>
            </p:nvCxnSpPr>
            <p:spPr>
              <a:xfrm flipV="1">
                <a:off x="3365633"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直線コネクタ 11"/>
              <p:cNvCxnSpPr/>
              <p:nvPr/>
            </p:nvCxnSpPr>
            <p:spPr>
              <a:xfrm flipV="1">
                <a:off x="3910578"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直線コネクタ 12"/>
              <p:cNvCxnSpPr/>
              <p:nvPr/>
            </p:nvCxnSpPr>
            <p:spPr>
              <a:xfrm flipV="1">
                <a:off x="4473997"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直線コネクタ 13"/>
              <p:cNvCxnSpPr/>
              <p:nvPr/>
            </p:nvCxnSpPr>
            <p:spPr>
              <a:xfrm flipV="1">
                <a:off x="5031775"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直線コネクタ 14"/>
              <p:cNvCxnSpPr/>
              <p:nvPr/>
            </p:nvCxnSpPr>
            <p:spPr>
              <a:xfrm flipV="1">
                <a:off x="6149376"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6" name="直線コネクタ 15"/>
              <p:cNvCxnSpPr/>
              <p:nvPr/>
            </p:nvCxnSpPr>
            <p:spPr>
              <a:xfrm flipV="1">
                <a:off x="5602388"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7" name="直線コネクタ 16"/>
              <p:cNvCxnSpPr/>
              <p:nvPr/>
            </p:nvCxnSpPr>
            <p:spPr>
              <a:xfrm flipV="1">
                <a:off x="6736906"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直線コネクタ 17"/>
              <p:cNvCxnSpPr/>
              <p:nvPr/>
            </p:nvCxnSpPr>
            <p:spPr>
              <a:xfrm flipV="1">
                <a:off x="7272615" y="4186725"/>
                <a:ext cx="0" cy="222738"/>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 name="直線コネクタ 19"/>
            <p:cNvCxnSpPr/>
            <p:nvPr/>
          </p:nvCxnSpPr>
          <p:spPr>
            <a:xfrm flipV="1">
              <a:off x="7785233" y="4172870"/>
              <a:ext cx="0" cy="222738"/>
            </a:xfrm>
            <a:prstGeom prst="line">
              <a:avLst/>
            </a:prstGeom>
          </p:spPr>
          <p:style>
            <a:lnRef idx="2">
              <a:schemeClr val="accent6"/>
            </a:lnRef>
            <a:fillRef idx="0">
              <a:schemeClr val="accent6"/>
            </a:fillRef>
            <a:effectRef idx="1">
              <a:schemeClr val="accent6"/>
            </a:effectRef>
            <a:fontRef idx="minor">
              <a:schemeClr val="tx1"/>
            </a:fontRef>
          </p:style>
        </p:cxnSp>
      </p:grpSp>
      <p:sp>
        <p:nvSpPr>
          <p:cNvPr id="23" name="角丸四角形 22"/>
          <p:cNvSpPr/>
          <p:nvPr/>
        </p:nvSpPr>
        <p:spPr>
          <a:xfrm>
            <a:off x="1193046" y="5127116"/>
            <a:ext cx="275705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4" name="角丸四角形 23"/>
          <p:cNvSpPr/>
          <p:nvPr/>
        </p:nvSpPr>
        <p:spPr>
          <a:xfrm>
            <a:off x="4020395" y="5131734"/>
            <a:ext cx="219261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5" name="角丸四角形 24"/>
          <p:cNvSpPr/>
          <p:nvPr/>
        </p:nvSpPr>
        <p:spPr>
          <a:xfrm>
            <a:off x="6283304" y="5136352"/>
            <a:ext cx="1431637" cy="14316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6" name="角丸四角形 25"/>
          <p:cNvSpPr/>
          <p:nvPr/>
        </p:nvSpPr>
        <p:spPr>
          <a:xfrm>
            <a:off x="1193046" y="5408804"/>
            <a:ext cx="1538875" cy="152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7" name="角丸四角形 26"/>
          <p:cNvSpPr/>
          <p:nvPr/>
        </p:nvSpPr>
        <p:spPr>
          <a:xfrm>
            <a:off x="2798619" y="5413422"/>
            <a:ext cx="3867993" cy="15597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8" name="角丸四角形 27"/>
          <p:cNvSpPr/>
          <p:nvPr/>
        </p:nvSpPr>
        <p:spPr>
          <a:xfrm>
            <a:off x="6733309" y="5418040"/>
            <a:ext cx="981631" cy="1513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1660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コミュニティ変化点検知の現在の進捗</a:t>
            </a:r>
            <a:endParaRPr kumimoji="1" lang="ja-JP" altLang="en-US" dirty="0"/>
          </a:p>
        </p:txBody>
      </p:sp>
      <p:sp>
        <p:nvSpPr>
          <p:cNvPr id="3" name="コンテンツ プレースホルダー 2"/>
          <p:cNvSpPr>
            <a:spLocks noGrp="1"/>
          </p:cNvSpPr>
          <p:nvPr>
            <p:ph idx="1"/>
          </p:nvPr>
        </p:nvSpPr>
        <p:spPr>
          <a:xfrm>
            <a:off x="865682" y="1294473"/>
            <a:ext cx="8038172" cy="4525963"/>
          </a:xfrm>
        </p:spPr>
        <p:txBody>
          <a:bodyPr/>
          <a:lstStyle/>
          <a:p>
            <a:r>
              <a:rPr kumimoji="1" lang="en-US" altLang="ja-JP" sz="2000" dirty="0" smtClean="0"/>
              <a:t>Simpson</a:t>
            </a:r>
            <a:r>
              <a:rPr kumimoji="1" lang="ja-JP" altLang="en-US" sz="2000" dirty="0" smtClean="0"/>
              <a:t>係数と変化点検出の比較（上</a:t>
            </a:r>
            <a:r>
              <a:rPr kumimoji="1" lang="en-US" altLang="ja-JP" sz="2000" dirty="0" smtClean="0"/>
              <a:t>: Simpson</a:t>
            </a:r>
            <a:r>
              <a:rPr kumimoji="1" lang="ja-JP" altLang="en-US" sz="2000" dirty="0" smtClean="0"/>
              <a:t>係数，下</a:t>
            </a:r>
            <a:r>
              <a:rPr kumimoji="1" lang="en-US" altLang="ja-JP" sz="2000" dirty="0" smtClean="0"/>
              <a:t>: </a:t>
            </a:r>
            <a:r>
              <a:rPr kumimoji="1" lang="ja-JP" altLang="en-US" sz="2000" dirty="0" smtClean="0"/>
              <a:t>変化点検出）</a:t>
            </a:r>
            <a:endParaRPr kumimoji="1" lang="ja-JP" altLang="en-US" sz="2000"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6</a:t>
            </a:fld>
            <a:endParaRPr kumimoji="1" lang="ja-JP" altLang="en-US"/>
          </a:p>
        </p:txBody>
      </p:sp>
      <p:graphicFrame>
        <p:nvGraphicFramePr>
          <p:cNvPr id="8" name="グラフ 7"/>
          <p:cNvGraphicFramePr>
            <a:graphicFrameLocks/>
          </p:cNvGraphicFramePr>
          <p:nvPr>
            <p:extLst>
              <p:ext uri="{D42A27DB-BD31-4B8C-83A1-F6EECF244321}">
                <p14:modId xmlns:p14="http://schemas.microsoft.com/office/powerpoint/2010/main" val="497027879"/>
              </p:ext>
            </p:extLst>
          </p:nvPr>
        </p:nvGraphicFramePr>
        <p:xfrm>
          <a:off x="1237674" y="1637723"/>
          <a:ext cx="6761018" cy="24190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a:graphicFrameLocks/>
          </p:cNvGraphicFramePr>
          <p:nvPr>
            <p:extLst>
              <p:ext uri="{D42A27DB-BD31-4B8C-83A1-F6EECF244321}">
                <p14:modId xmlns:p14="http://schemas.microsoft.com/office/powerpoint/2010/main" val="3866445251"/>
              </p:ext>
            </p:extLst>
          </p:nvPr>
        </p:nvGraphicFramePr>
        <p:xfrm>
          <a:off x="1237674" y="4342823"/>
          <a:ext cx="6761018" cy="24190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4828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変化点が乱立する問題点</a:t>
            </a:r>
            <a:endParaRPr kumimoji="1" lang="ja-JP" altLang="en-US" dirty="0"/>
          </a:p>
        </p:txBody>
      </p:sp>
      <p:sp>
        <p:nvSpPr>
          <p:cNvPr id="3" name="コンテンツ プレースホルダー 2"/>
          <p:cNvSpPr>
            <a:spLocks noGrp="1"/>
          </p:cNvSpPr>
          <p:nvPr>
            <p:ph idx="1"/>
          </p:nvPr>
        </p:nvSpPr>
        <p:spPr>
          <a:xfrm>
            <a:off x="865682" y="1600201"/>
            <a:ext cx="7539409" cy="4525963"/>
          </a:xfrm>
        </p:spPr>
        <p:txBody>
          <a:bodyPr/>
          <a:lstStyle/>
          <a:p>
            <a:pPr marL="0" indent="0">
              <a:buNone/>
            </a:pPr>
            <a:r>
              <a:rPr kumimoji="1" lang="ja-JP" altLang="en-US" dirty="0" smtClean="0"/>
              <a:t>コミュニティ推定の安定性</a:t>
            </a:r>
            <a:endParaRPr kumimoji="1" lang="en-US" altLang="ja-JP" dirty="0" smtClean="0"/>
          </a:p>
          <a:p>
            <a:pPr marL="300038" lvl="1" indent="0">
              <a:buNone/>
            </a:pPr>
            <a:r>
              <a:rPr lang="ja-JP" altLang="en-US" dirty="0" smtClean="0"/>
              <a:t>インタラクショングラフの作成法やクラスタリング手法の欠点によるもの</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7</a:t>
            </a:fld>
            <a:endParaRPr kumimoji="1" lang="ja-JP" altLang="en-US"/>
          </a:p>
        </p:txBody>
      </p:sp>
      <p:cxnSp>
        <p:nvCxnSpPr>
          <p:cNvPr id="5" name="直線矢印コネクタ 4"/>
          <p:cNvCxnSpPr/>
          <p:nvPr/>
        </p:nvCxnSpPr>
        <p:spPr>
          <a:xfrm>
            <a:off x="891023" y="339533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6" name="グループ化 5"/>
          <p:cNvGrpSpPr/>
          <p:nvPr/>
        </p:nvGrpSpPr>
        <p:grpSpPr>
          <a:xfrm>
            <a:off x="891023" y="3543300"/>
            <a:ext cx="2031024" cy="408843"/>
            <a:chOff x="984738" y="1670538"/>
            <a:chExt cx="2031024" cy="408843"/>
          </a:xfrm>
        </p:grpSpPr>
        <p:sp>
          <p:nvSpPr>
            <p:cNvPr id="7" name="正方形/長方形 6"/>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p:nvGrpSpPr>
        <p:grpSpPr>
          <a:xfrm>
            <a:off x="1405373" y="4004896"/>
            <a:ext cx="2031024" cy="408843"/>
            <a:chOff x="984738" y="1670538"/>
            <a:chExt cx="2031024" cy="408843"/>
          </a:xfrm>
        </p:grpSpPr>
        <p:sp>
          <p:nvSpPr>
            <p:cNvPr id="10" name="正方形/長方形 9"/>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906535" y="4462096"/>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538973" y="3537438"/>
            <a:ext cx="899748" cy="414705"/>
            <a:chOff x="3632688" y="1664676"/>
            <a:chExt cx="899748" cy="414705"/>
          </a:xfrm>
        </p:grpSpPr>
        <p:sp>
          <p:nvSpPr>
            <p:cNvPr id="16" name="正方形/長方形 15"/>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3538973" y="3988809"/>
            <a:ext cx="1400910" cy="420534"/>
            <a:chOff x="3632688" y="2116047"/>
            <a:chExt cx="1400910" cy="420534"/>
          </a:xfrm>
        </p:grpSpPr>
        <p:sp>
          <p:nvSpPr>
            <p:cNvPr id="19" name="正方形/長方形 18"/>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1" name="直線矢印コネクタ 20"/>
          <p:cNvCxnSpPr/>
          <p:nvPr/>
        </p:nvCxnSpPr>
        <p:spPr>
          <a:xfrm>
            <a:off x="1621517" y="3749919"/>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3738266" y="3749919"/>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23" name="直線矢印コネクタ 22"/>
          <p:cNvCxnSpPr/>
          <p:nvPr/>
        </p:nvCxnSpPr>
        <p:spPr>
          <a:xfrm>
            <a:off x="3753285" y="3743324"/>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7637725" y="3481025"/>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25" name="直線コネクタ 24"/>
          <p:cNvCxnSpPr/>
          <p:nvPr/>
        </p:nvCxnSpPr>
        <p:spPr>
          <a:xfrm flipV="1">
            <a:off x="2523461"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直線コネクタ 25"/>
          <p:cNvCxnSpPr/>
          <p:nvPr/>
        </p:nvCxnSpPr>
        <p:spPr>
          <a:xfrm flipV="1">
            <a:off x="3037811"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7" name="直線コネクタ 26"/>
          <p:cNvCxnSpPr/>
          <p:nvPr/>
        </p:nvCxnSpPr>
        <p:spPr>
          <a:xfrm flipV="1">
            <a:off x="3538973"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直線コネクタ 27"/>
          <p:cNvCxnSpPr/>
          <p:nvPr/>
        </p:nvCxnSpPr>
        <p:spPr>
          <a:xfrm flipV="1">
            <a:off x="4050393"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直線コネクタ 28"/>
          <p:cNvCxnSpPr/>
          <p:nvPr/>
        </p:nvCxnSpPr>
        <p:spPr>
          <a:xfrm flipV="1">
            <a:off x="4551555"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0" name="直線コネクタ 29"/>
          <p:cNvCxnSpPr/>
          <p:nvPr/>
        </p:nvCxnSpPr>
        <p:spPr>
          <a:xfrm flipV="1">
            <a:off x="2029627"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直線コネクタ 30"/>
          <p:cNvCxnSpPr/>
          <p:nvPr/>
        </p:nvCxnSpPr>
        <p:spPr>
          <a:xfrm flipV="1">
            <a:off x="5076162" y="3289889"/>
            <a:ext cx="0" cy="222738"/>
          </a:xfrm>
          <a:prstGeom prst="line">
            <a:avLst/>
          </a:prstGeom>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00136" y="4085952"/>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00136" y="4085952"/>
                <a:ext cx="497127" cy="400110"/>
              </a:xfrm>
              <a:prstGeom prst="rect">
                <a:avLst/>
              </a:prstGeom>
              <a:blipFill>
                <a:blip r:embed="rId2"/>
                <a:stretch>
                  <a:fillRect/>
                </a:stretch>
              </a:blipFill>
            </p:spPr>
            <p:txBody>
              <a:bodyPr/>
              <a:lstStyle/>
              <a:p>
                <a:r>
                  <a:rPr lang="ja-JP" altLang="en-US">
                    <a:noFill/>
                  </a:rPr>
                  <a:t> </a:t>
                </a:r>
              </a:p>
            </p:txBody>
          </p:sp>
        </mc:Fallback>
      </mc:AlternateContent>
      <p:cxnSp>
        <p:nvCxnSpPr>
          <p:cNvPr id="33" name="直線コネクタ 32"/>
          <p:cNvCxnSpPr/>
          <p:nvPr/>
        </p:nvCxnSpPr>
        <p:spPr>
          <a:xfrm flipV="1">
            <a:off x="788631" y="3975222"/>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34" name="直線コネクタ 33"/>
          <p:cNvCxnSpPr/>
          <p:nvPr/>
        </p:nvCxnSpPr>
        <p:spPr>
          <a:xfrm flipV="1">
            <a:off x="825451" y="3984348"/>
            <a:ext cx="1595434" cy="246193"/>
          </a:xfrm>
          <a:prstGeom prst="line">
            <a:avLst/>
          </a:prstGeom>
          <a:ln w="3175"/>
        </p:spPr>
        <p:style>
          <a:lnRef idx="2">
            <a:schemeClr val="dk1"/>
          </a:lnRef>
          <a:fillRef idx="0">
            <a:schemeClr val="dk1"/>
          </a:fillRef>
          <a:effectRef idx="1">
            <a:schemeClr val="dk1"/>
          </a:effectRef>
          <a:fontRef idx="minor">
            <a:schemeClr val="tx1"/>
          </a:fontRef>
        </p:style>
      </p:cxnSp>
      <p:sp>
        <p:nvSpPr>
          <p:cNvPr id="35" name="正方形/長方形 34"/>
          <p:cNvSpPr/>
          <p:nvPr/>
        </p:nvSpPr>
        <p:spPr>
          <a:xfrm>
            <a:off x="788631" y="2823005"/>
            <a:ext cx="646331" cy="369332"/>
          </a:xfrm>
          <a:prstGeom prst="rect">
            <a:avLst/>
          </a:prstGeom>
        </p:spPr>
        <p:txBody>
          <a:bodyPr wrap="none">
            <a:spAutoFit/>
          </a:bodyPr>
          <a:lstStyle/>
          <a:p>
            <a:r>
              <a:rPr lang="ja-JP" altLang="en-US" dirty="0" smtClean="0"/>
              <a:t>前回</a:t>
            </a:r>
            <a:endParaRPr lang="ja-JP" altLang="en-US" dirty="0"/>
          </a:p>
        </p:txBody>
      </p:sp>
      <p:sp>
        <p:nvSpPr>
          <p:cNvPr id="36" name="正方形/長方形 35"/>
          <p:cNvSpPr/>
          <p:nvPr/>
        </p:nvSpPr>
        <p:spPr>
          <a:xfrm>
            <a:off x="865682" y="5065099"/>
            <a:ext cx="646331" cy="369332"/>
          </a:xfrm>
          <a:prstGeom prst="rect">
            <a:avLst/>
          </a:prstGeom>
        </p:spPr>
        <p:txBody>
          <a:bodyPr wrap="none">
            <a:spAutoFit/>
          </a:bodyPr>
          <a:lstStyle/>
          <a:p>
            <a:r>
              <a:rPr lang="ja-JP" altLang="en-US" dirty="0"/>
              <a:t>今回</a:t>
            </a:r>
          </a:p>
        </p:txBody>
      </p:sp>
      <p:grpSp>
        <p:nvGrpSpPr>
          <p:cNvPr id="37" name="グループ化 36"/>
          <p:cNvGrpSpPr/>
          <p:nvPr/>
        </p:nvGrpSpPr>
        <p:grpSpPr>
          <a:xfrm>
            <a:off x="973152" y="5451351"/>
            <a:ext cx="2031024" cy="408843"/>
            <a:chOff x="984738" y="1670538"/>
            <a:chExt cx="2031024" cy="408843"/>
          </a:xfrm>
        </p:grpSpPr>
        <p:sp>
          <p:nvSpPr>
            <p:cNvPr id="38" name="正方形/長方形 37"/>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0" name="グループ化 39"/>
          <p:cNvGrpSpPr/>
          <p:nvPr/>
        </p:nvGrpSpPr>
        <p:grpSpPr>
          <a:xfrm>
            <a:off x="1487502" y="5912947"/>
            <a:ext cx="2031024" cy="408843"/>
            <a:chOff x="984738" y="1670538"/>
            <a:chExt cx="2031024" cy="408843"/>
          </a:xfrm>
        </p:grpSpPr>
        <p:sp>
          <p:nvSpPr>
            <p:cNvPr id="41" name="正方形/長方形 40"/>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3" name="グループ化 42"/>
          <p:cNvGrpSpPr/>
          <p:nvPr/>
        </p:nvGrpSpPr>
        <p:grpSpPr>
          <a:xfrm>
            <a:off x="1988664" y="6370147"/>
            <a:ext cx="2031024" cy="408843"/>
            <a:chOff x="984738" y="1670538"/>
            <a:chExt cx="2031024" cy="408843"/>
          </a:xfrm>
        </p:grpSpPr>
        <p:sp>
          <p:nvSpPr>
            <p:cNvPr id="44" name="正方形/長方形 43"/>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3621102" y="5445489"/>
            <a:ext cx="899748" cy="414705"/>
            <a:chOff x="3632688" y="1664676"/>
            <a:chExt cx="899748" cy="414705"/>
          </a:xfrm>
        </p:grpSpPr>
        <p:sp>
          <p:nvSpPr>
            <p:cNvPr id="47" name="正方形/長方形 46"/>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3621102" y="5896860"/>
            <a:ext cx="1400910" cy="420534"/>
            <a:chOff x="3632688" y="2116047"/>
            <a:chExt cx="1400910" cy="420534"/>
          </a:xfrm>
        </p:grpSpPr>
        <p:sp>
          <p:nvSpPr>
            <p:cNvPr id="50" name="正方形/長方形 4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52" name="直線矢印コネクタ 51"/>
          <p:cNvCxnSpPr/>
          <p:nvPr/>
        </p:nvCxnSpPr>
        <p:spPr>
          <a:xfrm>
            <a:off x="1703646" y="5657970"/>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p:nvPr/>
        </p:nvCxnSpPr>
        <p:spPr>
          <a:xfrm flipV="1">
            <a:off x="3820395" y="5657970"/>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54" name="直線矢印コネクタ 53"/>
          <p:cNvCxnSpPr/>
          <p:nvPr/>
        </p:nvCxnSpPr>
        <p:spPr>
          <a:xfrm>
            <a:off x="3835414" y="56513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a:stCxn id="39" idx="0"/>
            <a:endCxn id="39" idx="2"/>
          </p:cNvCxnSpPr>
          <p:nvPr/>
        </p:nvCxnSpPr>
        <p:spPr>
          <a:xfrm>
            <a:off x="2804883"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59" name="直線コネクタ 58"/>
          <p:cNvCxnSpPr/>
          <p:nvPr/>
        </p:nvCxnSpPr>
        <p:spPr>
          <a:xfrm>
            <a:off x="2922047"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0" name="直線コネクタ 59"/>
          <p:cNvCxnSpPr/>
          <p:nvPr/>
        </p:nvCxnSpPr>
        <p:spPr>
          <a:xfrm>
            <a:off x="2702309" y="5449151"/>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1" name="直線コネクタ 60"/>
          <p:cNvCxnSpPr/>
          <p:nvPr/>
        </p:nvCxnSpPr>
        <p:spPr>
          <a:xfrm>
            <a:off x="3308976"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2" name="直線コネクタ 61"/>
          <p:cNvCxnSpPr/>
          <p:nvPr/>
        </p:nvCxnSpPr>
        <p:spPr>
          <a:xfrm>
            <a:off x="3426140"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3" name="直線コネクタ 62"/>
          <p:cNvCxnSpPr/>
          <p:nvPr/>
        </p:nvCxnSpPr>
        <p:spPr>
          <a:xfrm>
            <a:off x="3206402" y="5910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4" name="直線コネクタ 63"/>
          <p:cNvCxnSpPr/>
          <p:nvPr/>
        </p:nvCxnSpPr>
        <p:spPr>
          <a:xfrm>
            <a:off x="3835186"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5" name="直線コネクタ 64"/>
          <p:cNvCxnSpPr/>
          <p:nvPr/>
        </p:nvCxnSpPr>
        <p:spPr>
          <a:xfrm>
            <a:off x="3952350"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6" name="直線コネクタ 65"/>
          <p:cNvCxnSpPr/>
          <p:nvPr/>
        </p:nvCxnSpPr>
        <p:spPr>
          <a:xfrm>
            <a:off x="3732612" y="6366602"/>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7" name="直線コネクタ 66"/>
          <p:cNvCxnSpPr/>
          <p:nvPr/>
        </p:nvCxnSpPr>
        <p:spPr>
          <a:xfrm>
            <a:off x="4321557"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8" name="直線コネクタ 67"/>
          <p:cNvCxnSpPr/>
          <p:nvPr/>
        </p:nvCxnSpPr>
        <p:spPr>
          <a:xfrm>
            <a:off x="4438721"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9" name="直線コネクタ 68"/>
          <p:cNvCxnSpPr/>
          <p:nvPr/>
        </p:nvCxnSpPr>
        <p:spPr>
          <a:xfrm>
            <a:off x="4218983" y="544927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0" name="直線コネクタ 69"/>
          <p:cNvCxnSpPr/>
          <p:nvPr/>
        </p:nvCxnSpPr>
        <p:spPr>
          <a:xfrm>
            <a:off x="4821391"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1" name="直線コネクタ 70"/>
          <p:cNvCxnSpPr/>
          <p:nvPr/>
        </p:nvCxnSpPr>
        <p:spPr>
          <a:xfrm>
            <a:off x="4938555"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2" name="直線コネクタ 71"/>
          <p:cNvCxnSpPr/>
          <p:nvPr/>
        </p:nvCxnSpPr>
        <p:spPr>
          <a:xfrm>
            <a:off x="4718817" y="590415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4" name="直線矢印コネクタ 73"/>
          <p:cNvCxnSpPr/>
          <p:nvPr/>
        </p:nvCxnSpPr>
        <p:spPr>
          <a:xfrm flipH="1" flipV="1">
            <a:off x="4384454" y="5634916"/>
            <a:ext cx="753322" cy="126036"/>
          </a:xfrm>
          <a:prstGeom prst="straightConnector1">
            <a:avLst/>
          </a:prstGeom>
          <a:ln>
            <a:solidFill>
              <a:srgbClr val="FF0000"/>
            </a:solidFill>
            <a:prstDash val="sysDash"/>
            <a:tailEnd type="triangle"/>
          </a:ln>
        </p:spPr>
        <p:style>
          <a:lnRef idx="2">
            <a:schemeClr val="accent6"/>
          </a:lnRef>
          <a:fillRef idx="0">
            <a:schemeClr val="accent6"/>
          </a:fillRef>
          <a:effectRef idx="1">
            <a:schemeClr val="accent6"/>
          </a:effectRef>
          <a:fontRef idx="minor">
            <a:schemeClr val="tx1"/>
          </a:fontRef>
        </p:style>
      </p:cxnSp>
      <p:sp>
        <p:nvSpPr>
          <p:cNvPr id="78" name="テキスト ボックス 77"/>
          <p:cNvSpPr txBox="1"/>
          <p:nvPr/>
        </p:nvSpPr>
        <p:spPr>
          <a:xfrm>
            <a:off x="5299889" y="5306187"/>
            <a:ext cx="3727022" cy="1015663"/>
          </a:xfrm>
          <a:prstGeom prst="rect">
            <a:avLst/>
          </a:prstGeom>
          <a:noFill/>
        </p:spPr>
        <p:txBody>
          <a:bodyPr wrap="square" rtlCol="0">
            <a:spAutoFit/>
          </a:bodyPr>
          <a:lstStyle/>
          <a:p>
            <a:r>
              <a:rPr kumimoji="1" lang="ja-JP" altLang="en-US" sz="2000" dirty="0" smtClean="0"/>
              <a:t>コミュニティの安定性を考慮してコミュニティを複数回作成し和集合でコミュニティを表現する</a:t>
            </a:r>
            <a:endParaRPr kumimoji="1" lang="ja-JP" altLang="en-US" sz="2000" dirty="0"/>
          </a:p>
        </p:txBody>
      </p:sp>
    </p:spTree>
    <p:extLst>
      <p:ext uri="{BB962C8B-B14F-4D97-AF65-F5344CB8AC3E}">
        <p14:creationId xmlns:p14="http://schemas.microsoft.com/office/powerpoint/2010/main" val="8593160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コミュニティ</a:t>
            </a:r>
            <a:r>
              <a:rPr lang="ja-JP" altLang="en-US" dirty="0" smtClean="0"/>
              <a:t>変化点と</a:t>
            </a:r>
            <a:r>
              <a:rPr lang="en-US" altLang="ja-JP" dirty="0" smtClean="0"/>
              <a:t>Simpson</a:t>
            </a:r>
            <a:r>
              <a:rPr lang="ja-JP" altLang="en-US" dirty="0" smtClean="0"/>
              <a:t>係数</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8</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163758051"/>
              </p:ext>
            </p:extLst>
          </p:nvPr>
        </p:nvGraphicFramePr>
        <p:xfrm>
          <a:off x="1072662" y="1367458"/>
          <a:ext cx="7069014" cy="26070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954381761"/>
              </p:ext>
            </p:extLst>
          </p:nvPr>
        </p:nvGraphicFramePr>
        <p:xfrm>
          <a:off x="1072662" y="3747917"/>
          <a:ext cx="7069014" cy="3144129"/>
        </p:xfrm>
        <a:graphic>
          <a:graphicData uri="http://schemas.openxmlformats.org/drawingml/2006/chart">
            <c:chart xmlns:c="http://schemas.openxmlformats.org/drawingml/2006/chart" xmlns:r="http://schemas.openxmlformats.org/officeDocument/2006/relationships" r:id="rId3"/>
          </a:graphicData>
        </a:graphic>
      </p:graphicFrame>
      <p:sp>
        <p:nvSpPr>
          <p:cNvPr id="7" name="正方形/長方形 6"/>
          <p:cNvSpPr/>
          <p:nvPr/>
        </p:nvSpPr>
        <p:spPr>
          <a:xfrm>
            <a:off x="615462" y="1195461"/>
            <a:ext cx="7139354" cy="369332"/>
          </a:xfrm>
          <a:prstGeom prst="rect">
            <a:avLst/>
          </a:prstGeom>
        </p:spPr>
        <p:txBody>
          <a:bodyPr wrap="square">
            <a:spAutoFit/>
          </a:bodyPr>
          <a:lstStyle/>
          <a:p>
            <a:r>
              <a:rPr lang="en-US" altLang="ja-JP" dirty="0"/>
              <a:t>Simpson</a:t>
            </a:r>
            <a:r>
              <a:rPr lang="ja-JP" altLang="en-US" dirty="0"/>
              <a:t>係数と変化点検出の比較（上</a:t>
            </a:r>
            <a:r>
              <a:rPr lang="en-US" altLang="ja-JP" dirty="0"/>
              <a:t>: Simpson</a:t>
            </a:r>
            <a:r>
              <a:rPr lang="ja-JP" altLang="en-US" dirty="0"/>
              <a:t>係数，下</a:t>
            </a:r>
            <a:r>
              <a:rPr lang="en-US" altLang="ja-JP" dirty="0"/>
              <a:t>: </a:t>
            </a:r>
            <a:r>
              <a:rPr lang="ja-JP" altLang="en-US" dirty="0"/>
              <a:t>変化点検出）</a:t>
            </a:r>
          </a:p>
        </p:txBody>
      </p:sp>
    </p:spTree>
    <p:extLst>
      <p:ext uri="{BB962C8B-B14F-4D97-AF65-F5344CB8AC3E}">
        <p14:creationId xmlns:p14="http://schemas.microsoft.com/office/powerpoint/2010/main" val="3976237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動的グラフ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5682" y="1297062"/>
            <a:ext cx="5966977" cy="624894"/>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9</a:t>
            </a:fld>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82" y="2440062"/>
            <a:ext cx="5989839" cy="1089754"/>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782" y="3547226"/>
            <a:ext cx="4138468" cy="3310774"/>
          </a:xfrm>
          <a:prstGeom prst="rect">
            <a:avLst/>
          </a:prstGeom>
        </p:spPr>
      </p:pic>
      <p:sp>
        <p:nvSpPr>
          <p:cNvPr id="8" name="テキスト ボックス 7"/>
          <p:cNvSpPr txBox="1"/>
          <p:nvPr/>
        </p:nvSpPr>
        <p:spPr>
          <a:xfrm>
            <a:off x="865682" y="4047922"/>
            <a:ext cx="4777736" cy="1015663"/>
          </a:xfrm>
          <a:prstGeom prst="rect">
            <a:avLst/>
          </a:prstGeom>
          <a:noFill/>
        </p:spPr>
        <p:txBody>
          <a:bodyPr wrap="square" rtlCol="0">
            <a:spAutoFit/>
          </a:bodyPr>
          <a:lstStyle/>
          <a:p>
            <a:r>
              <a:rPr lang="ja-JP" altLang="en-US" sz="2000" dirty="0" smtClean="0"/>
              <a:t>コミュニティ変化点はコミュニティの推移よりもインタラクショングラフから推定する方が合理的かもしれない</a:t>
            </a:r>
            <a:endParaRPr kumimoji="1" lang="ja-JP" altLang="en-US" sz="2000" dirty="0"/>
          </a:p>
        </p:txBody>
      </p:sp>
      <p:sp>
        <p:nvSpPr>
          <p:cNvPr id="9" name="正方形/長方形 8"/>
          <p:cNvSpPr/>
          <p:nvPr/>
        </p:nvSpPr>
        <p:spPr>
          <a:xfrm>
            <a:off x="5657135" y="6420406"/>
            <a:ext cx="2263761" cy="369332"/>
          </a:xfrm>
          <a:prstGeom prst="rect">
            <a:avLst/>
          </a:prstGeom>
        </p:spPr>
        <p:txBody>
          <a:bodyPr wrap="none">
            <a:spAutoFit/>
          </a:bodyPr>
          <a:lstStyle/>
          <a:p>
            <a:r>
              <a:rPr lang="ja-JP" altLang="en-US" dirty="0"/>
              <a:t>インタラクショングラフ</a:t>
            </a:r>
          </a:p>
        </p:txBody>
      </p:sp>
    </p:spTree>
    <p:extLst>
      <p:ext uri="{BB962C8B-B14F-4D97-AF65-F5344CB8AC3E}">
        <p14:creationId xmlns:p14="http://schemas.microsoft.com/office/powerpoint/2010/main" val="27588858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_B26_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4733</TotalTime>
  <Words>1088</Words>
  <Application>Microsoft Office PowerPoint</Application>
  <PresentationFormat>画面に合わせる (4:3)</PresentationFormat>
  <Paragraphs>200</Paragraphs>
  <Slides>21</Slides>
  <Notes>9</Notes>
  <HiddenSlides>7</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ＭＳ Ｐゴシック</vt:lpstr>
      <vt:lpstr>Arial</vt:lpstr>
      <vt:lpstr>Calibri</vt:lpstr>
      <vt:lpstr>Cambria Math</vt:lpstr>
      <vt:lpstr>Wingdings</vt:lpstr>
      <vt:lpstr>tem_B26_a</vt:lpstr>
      <vt:lpstr>Graph Transition</vt:lpstr>
      <vt:lpstr>行動同期に基づくコミュニティ作成の課題</vt:lpstr>
      <vt:lpstr>柔軟にコミュニティの変化を捉える</vt:lpstr>
      <vt:lpstr>コミュニティ変化点検知アルゴリズム</vt:lpstr>
      <vt:lpstr>パラメータ設定とねらいについて</vt:lpstr>
      <vt:lpstr>コミュニティ変化点検知の現在の進捗</vt:lpstr>
      <vt:lpstr>変化点が乱立する問題点</vt:lpstr>
      <vt:lpstr>コミュニティ変化点とSimpson係数</vt:lpstr>
      <vt:lpstr>動的グラフ</vt:lpstr>
      <vt:lpstr>コミュニティ生成間隔について (仮説)</vt:lpstr>
      <vt:lpstr>DBSCAN  (Density-based spatial clustering of applications with noise ) </vt:lpstr>
      <vt:lpstr>DBSCANアルゴリズム</vt:lpstr>
      <vt:lpstr>コミュニティ定義</vt:lpstr>
      <vt:lpstr>Louvain法との比較結果</vt:lpstr>
      <vt:lpstr>計算時間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コミュニティ変化点検知アルゴリズム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クリックしてタイトルを入力</dc:title>
  <dc:creator>P-ralay.com</dc:creator>
  <cp:lastModifiedBy>CS25student</cp:lastModifiedBy>
  <cp:revision>267</cp:revision>
  <dcterms:modified xsi:type="dcterms:W3CDTF">2020-07-15T04:04:55Z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TC024770329991</vt:lpwstr>
  </property>
</Properties>
</file>